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7" r:id="rId1"/>
  </p:sldMasterIdLst>
  <p:notesMasterIdLst>
    <p:notesMasterId r:id="rId42"/>
  </p:notesMasterIdLst>
  <p:sldIdLst>
    <p:sldId id="401" r:id="rId2"/>
    <p:sldId id="308" r:id="rId3"/>
    <p:sldId id="383" r:id="rId4"/>
    <p:sldId id="384" r:id="rId5"/>
    <p:sldId id="386" r:id="rId6"/>
    <p:sldId id="294" r:id="rId7"/>
    <p:sldId id="406" r:id="rId8"/>
    <p:sldId id="262" r:id="rId9"/>
    <p:sldId id="347" r:id="rId10"/>
    <p:sldId id="407" r:id="rId11"/>
    <p:sldId id="382" r:id="rId12"/>
    <p:sldId id="405" r:id="rId13"/>
    <p:sldId id="410" r:id="rId14"/>
    <p:sldId id="413" r:id="rId15"/>
    <p:sldId id="414" r:id="rId16"/>
    <p:sldId id="415" r:id="rId17"/>
    <p:sldId id="420" r:id="rId18"/>
    <p:sldId id="421" r:id="rId19"/>
    <p:sldId id="370" r:id="rId20"/>
    <p:sldId id="373" r:id="rId21"/>
    <p:sldId id="374" r:id="rId22"/>
    <p:sldId id="426" r:id="rId23"/>
    <p:sldId id="422" r:id="rId24"/>
    <p:sldId id="423" r:id="rId25"/>
    <p:sldId id="263" r:id="rId26"/>
    <p:sldId id="417" r:id="rId27"/>
    <p:sldId id="425" r:id="rId28"/>
    <p:sldId id="349" r:id="rId29"/>
    <p:sldId id="273" r:id="rId30"/>
    <p:sldId id="418" r:id="rId31"/>
    <p:sldId id="276" r:id="rId32"/>
    <p:sldId id="323" r:id="rId33"/>
    <p:sldId id="317" r:id="rId34"/>
    <p:sldId id="339" r:id="rId35"/>
    <p:sldId id="419" r:id="rId36"/>
    <p:sldId id="395" r:id="rId37"/>
    <p:sldId id="424" r:id="rId38"/>
    <p:sldId id="327" r:id="rId39"/>
    <p:sldId id="350" r:id="rId40"/>
    <p:sldId id="402" r:id="rId4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767B19-E2EB-45CC-AB1B-319154B863A3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664BE7-83D8-450B-8C48-24FB558E20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48A9DF-E590-43EC-9765-6D0AA52CD647}" type="slidenum">
              <a:rPr lang="tr-TR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r-TR" altLang="tr-TR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 Üçgen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erbest 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Serbest 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81A494-1FAA-43D0-BEDC-9F7B8FF3CA68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12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9A60B0-3EF9-4F76-AA55-39F81BA3B3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953C-1FE7-429B-8182-12606DFB6468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7652-74CA-41B1-A365-B66ECD4366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5F92-25EA-48AF-AF35-18223785095E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FEFD7-898E-4578-8BAE-5EF0B3ADF5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1A59C3-3251-4569-9F65-D37341190A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Rectangle 116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1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6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57FC6B9A-D42B-469E-849B-C744B94132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D34E-08F4-4FDB-88D5-7150AF0B8B17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5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89D9-67D6-46CC-9EF8-D4C3786535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öşeli Çift Ayraç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Köşeli Çift Ayraç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20044E-9C73-4C9A-85B4-0F41F671C5E1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C0AC22-956D-4BB6-8FC8-5A62B213DD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DC8-3DAE-40A0-ACB0-D37E4DE35D58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6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2DB48-276F-495A-9188-E598BC994C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88658B-D52D-45CE-B306-37DD52D499F0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D42EEB-14AD-4506-8C79-E67996982A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17BF-185C-4030-86D7-5696898F1D1C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4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1C97-8AA2-498F-9F9A-743E10A205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8194-8D4A-471B-9DEB-9DA6E1D127BA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3" name="Altbilgi Yer Tutucusu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CC26-ECF3-4B38-96E5-30506D36EF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31D6FD-3F09-4D93-A60C-6277A2794D4B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14EBB-9D4B-4201-851F-584CA75205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erbest 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Köşeli Çift Ayraç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Köşeli Çift Ayraç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270F7A-F2A2-4FAB-905B-EE9AF4CAFB3A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12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CAE380-D2D1-49F7-AC1F-3FD6757691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Serbest 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Metin Yer Tutucus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E66C7C4-498C-4BD6-B4B3-D2F4D3F830BA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48204F8-A6A4-4101-A1C2-7D581B33CE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8" r:id="rId2"/>
    <p:sldLayoutId id="2147484315" r:id="rId3"/>
    <p:sldLayoutId id="2147484309" r:id="rId4"/>
    <p:sldLayoutId id="2147484316" r:id="rId5"/>
    <p:sldLayoutId id="2147484310" r:id="rId6"/>
    <p:sldLayoutId id="2147484311" r:id="rId7"/>
    <p:sldLayoutId id="2147484317" r:id="rId8"/>
    <p:sldLayoutId id="2147484318" r:id="rId9"/>
    <p:sldLayoutId id="2147484312" r:id="rId10"/>
    <p:sldLayoutId id="2147484313" r:id="rId11"/>
    <p:sldLayoutId id="2147484319" r:id="rId12"/>
    <p:sldLayoutId id="214748432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glik.meleklermekani.com/ergenlik-nedir.html/ergenlik-nedi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02624" cy="194421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i="1" dirty="0" smtClean="0">
                <a:solidFill>
                  <a:srgbClr val="002060"/>
                </a:solidFill>
              </a:rPr>
              <a:t>ERGENLİK DÖNEMİNDE DEĞİŞİM</a:t>
            </a:r>
            <a:endParaRPr lang="tr-TR" i="1" dirty="0">
              <a:solidFill>
                <a:srgbClr val="002060"/>
              </a:solidFill>
            </a:endParaRPr>
          </a:p>
        </p:txBody>
      </p:sp>
      <p:sp>
        <p:nvSpPr>
          <p:cNvPr id="9219" name="Alt Başlık 2"/>
          <p:cNvSpPr>
            <a:spLocks noGrp="1"/>
          </p:cNvSpPr>
          <p:nvPr>
            <p:ph type="subTitle" idx="1"/>
          </p:nvPr>
        </p:nvSpPr>
        <p:spPr>
          <a:xfrm>
            <a:off x="755650" y="3860800"/>
            <a:ext cx="7772400" cy="1200150"/>
          </a:xfrm>
        </p:spPr>
        <p:txBody>
          <a:bodyPr/>
          <a:lstStyle/>
          <a:p>
            <a:pPr marL="109538" marR="0" eaLnBrk="1" hangingPunct="1">
              <a:buClr>
                <a:srgbClr val="2DA2BF"/>
              </a:buClr>
            </a:pPr>
            <a:r>
              <a:rPr lang="tr-TR" altLang="tr-TR" b="1" dirty="0" smtClean="0">
                <a:solidFill>
                  <a:srgbClr val="000000"/>
                </a:solidFill>
              </a:rPr>
              <a:t>PDR </a:t>
            </a:r>
            <a:r>
              <a:rPr lang="tr-TR" altLang="tr-TR" b="1" dirty="0" smtClean="0">
                <a:solidFill>
                  <a:srgbClr val="000000"/>
                </a:solidFill>
              </a:rPr>
              <a:t>SERVİSİ</a:t>
            </a:r>
          </a:p>
          <a:p>
            <a:pPr marL="109538" marR="0" eaLnBrk="1" hangingPunct="1"/>
            <a:endParaRPr lang="tr-TR" altLang="tr-TR" dirty="0" smtClean="0"/>
          </a:p>
        </p:txBody>
      </p:sp>
      <p:pic>
        <p:nvPicPr>
          <p:cNvPr id="9220" name="Picture 4" descr="MCj040614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2924175"/>
            <a:ext cx="2122487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9750" y="304800"/>
            <a:ext cx="7488238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ERGENLER BOLCA SAKARLIK YAPAR ÇÜNKÜ…</a:t>
            </a:r>
          </a:p>
        </p:txBody>
      </p:sp>
      <p:sp>
        <p:nvSpPr>
          <p:cNvPr id="18435" name="Dikdörtgen 1"/>
          <p:cNvSpPr>
            <a:spLocks noChangeArrowheads="1"/>
          </p:cNvSpPr>
          <p:nvPr/>
        </p:nvSpPr>
        <p:spPr bwMode="auto">
          <a:xfrm>
            <a:off x="1042988" y="2613025"/>
            <a:ext cx="6842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r-TR" altLang="tr-TR" b="1">
                <a:solidFill>
                  <a:srgbClr val="003300"/>
                </a:solidFill>
                <a:latin typeface="Lucida Sans Unicode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tr-TR" altLang="tr-TR" sz="4800" b="1">
                <a:solidFill>
                  <a:srgbClr val="C00000"/>
                </a:solidFill>
                <a:latin typeface="Lucida Sans Unicode" pitchFamily="34" charset="0"/>
              </a:rPr>
              <a:t>HIZLI BÜYÜME VE UZAMA, KASLARIN UYGUN ŞEKİLDE ÇALIŞMASINI AKSATIR!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852738"/>
            <a:ext cx="187007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>
          <a:xfrm>
            <a:off x="468313" y="260350"/>
            <a:ext cx="8218487" cy="5746750"/>
          </a:xfrm>
        </p:spPr>
        <p:txBody>
          <a:bodyPr/>
          <a:lstStyle/>
          <a:p>
            <a:pPr eaLnBrk="1" hangingPunct="1"/>
            <a:r>
              <a:rPr lang="tr-TR" altLang="tr-TR" smtClean="0"/>
              <a:t>Kas ve kemikler aynı hızda ve zamanda gelişmediğinden bedenin kontrol edilmesi güçleşir.</a:t>
            </a:r>
          </a:p>
          <a:p>
            <a:pPr eaLnBrk="1" hangingPunct="1"/>
            <a:r>
              <a:rPr lang="tr-TR" altLang="tr-TR" smtClean="0"/>
              <a:t>Büyümedeki çabukluk, vücut duruşuna etki eder.</a:t>
            </a:r>
          </a:p>
          <a:p>
            <a:pPr eaLnBrk="1" hangingPunct="1"/>
            <a:r>
              <a:rPr lang="tr-TR" altLang="tr-TR" smtClean="0">
                <a:solidFill>
                  <a:srgbClr val="000000"/>
                </a:solidFill>
              </a:rPr>
              <a:t>Boyunun uzaması sonucu, ergenin kambur bir duruşu ortaya çıkabilir. 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50" y="1733550"/>
            <a:ext cx="8975725" cy="1935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ERGENLİK DÖNEMİNDE FİZİKSEL </a:t>
            </a: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DEĞİŞİMLER</a:t>
            </a:r>
            <a:endParaRPr lang="tr-TR" sz="4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Ütopya Yıldız İ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>
          <a:xfrm>
            <a:off x="539750" y="1700213"/>
            <a:ext cx="8415338" cy="44323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Ses kalınlaşmaya başlar.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Çünkü gırtlak ve ses telleri büyür.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Bu dönemde  ses tonunu ayarlamak zordur.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Önce ses çatallaşır.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3200" smtClean="0"/>
              <a:t>Daha sonra, ses telleri gelişmesini tamamlar, ses tonu da olgunlaşır. </a:t>
            </a:r>
          </a:p>
          <a:p>
            <a:pPr eaLnBrk="1" hangingPunct="1"/>
            <a:endParaRPr lang="tr-TR" altLang="tr-TR" sz="200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i="1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Sesin </a:t>
            </a:r>
            <a:r>
              <a:rPr lang="tr-TR" sz="36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kalınlaşması: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3200" smtClean="0"/>
              <a:t>Ergenlik döneminin değişikliklerden biri de, hipofiz bezinin salgıları ile başlayan koltuk altı ve üreme organı bölgesindeki tüylenmedir.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i="1" dirty="0"/>
              <a:t>Vücutta </a:t>
            </a:r>
            <a:r>
              <a:rPr lang="tr-TR" sz="3200" i="1" dirty="0" smtClean="0"/>
              <a:t>Tüylenme:</a:t>
            </a:r>
            <a:endParaRPr lang="tr-TR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365625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070350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 smtClean="0"/>
              <a:t>Bu dönemde koltuk altı ve vücudun diğer bölgelerindeki ter bezleri çocukluk döneminden daha fazla çalışır. 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tr-TR" sz="2800" smtClean="0"/>
              <a:t>Sık terleme sonucu ortaya çıkan kirlilik ve kokuyu önlemek için vücut temizliğine dikkat etmek önemlidir! </a:t>
            </a:r>
            <a:endParaRPr lang="tr-TR" altLang="tr-TR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Ter bezlerinin çalışmasının artması:</a:t>
            </a:r>
            <a:endParaRPr lang="tr-TR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638675"/>
            <a:ext cx="15843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76700"/>
            <a:ext cx="15843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Erkeklerin üreme organındaki değişiklik ortalama olarak 11-12 yaşlarında başlar. </a:t>
            </a:r>
          </a:p>
          <a:p>
            <a:pPr eaLnBrk="1" hangingPunct="1"/>
            <a:r>
              <a:rPr lang="tr-TR" altLang="tr-TR" smtClean="0"/>
              <a:t>Bu dönemde erkek üreme organı ve erbezleri (testisleri) büyür, erkek üreme hücresi (sperm) üretilmeye başlanır.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>Üreme Organındaki Değişiklikler: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2DA2BF"/>
              </a:buClr>
            </a:pPr>
            <a:r>
              <a:rPr lang="tr-TR" altLang="tr-TR" sz="2400" smtClean="0">
                <a:solidFill>
                  <a:srgbClr val="000000"/>
                </a:solidFill>
              </a:rPr>
              <a:t>Ergenlik döneminde yüzde meydana gelen belirgin bir değişiklik, bıyık ve sakalların çıkmasıdır. </a:t>
            </a:r>
          </a:p>
          <a:p>
            <a:pPr eaLnBrk="1" hangingPunct="1">
              <a:buClr>
                <a:srgbClr val="2DA2BF"/>
              </a:buClr>
            </a:pPr>
            <a:r>
              <a:rPr lang="tr-TR" altLang="tr-TR" sz="2400" smtClean="0">
                <a:solidFill>
                  <a:srgbClr val="000000"/>
                </a:solidFill>
              </a:rPr>
              <a:t>Önce bıyıklar belirgin hale gelir, sonra sakallar görülmeye başlar. </a:t>
            </a:r>
          </a:p>
          <a:p>
            <a:pPr eaLnBrk="1" hangingPunct="1">
              <a:buClr>
                <a:srgbClr val="2DA2BF"/>
              </a:buClr>
            </a:pPr>
            <a:r>
              <a:rPr lang="tr-TR" altLang="tr-TR" sz="2400" smtClean="0">
                <a:solidFill>
                  <a:srgbClr val="000000"/>
                </a:solidFill>
              </a:rPr>
              <a:t>Sakal ve bıyıkların çıkma zamanı ve miktarında gençler arasında bireysel farklılıklar görülür.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Yüzde bıyık ve sakalın çıkması:</a:t>
            </a:r>
            <a:endParaRPr lang="tr-TR" sz="2800" dirty="0"/>
          </a:p>
        </p:txBody>
      </p:sp>
      <p:pic>
        <p:nvPicPr>
          <p:cNvPr id="26628" name="Picture 2" descr="http://www.psikologankara.net/wp-content/uploads/2011/09/ergenlik-sorunl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292600"/>
            <a:ext cx="2952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MCj033985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933825"/>
            <a:ext cx="2260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73000"/>
              <a:buFont typeface="Wingdings 2"/>
              <a:buChar char=""/>
              <a:defRPr/>
            </a:pPr>
            <a:r>
              <a:rPr lang="tr-TR" sz="2800" dirty="0">
                <a:solidFill>
                  <a:srgbClr val="000000"/>
                </a:solidFill>
                <a:latin typeface="Trebuchet MS"/>
              </a:rPr>
              <a:t>Derideki yağ bezlerinin fazla çalışması sonucu salgılanan yağlar, bez kanallarını tıkar ve yüzde siyah noktalar oluşturur. </a:t>
            </a:r>
            <a:endParaRPr lang="tr-TR" sz="2800" dirty="0" smtClean="0">
              <a:solidFill>
                <a:srgbClr val="000000"/>
              </a:solidFill>
              <a:latin typeface="Trebuchet MS"/>
            </a:endParaRPr>
          </a:p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73000"/>
              <a:buFont typeface="Wingdings 2"/>
              <a:buChar char=""/>
              <a:defRPr/>
            </a:pPr>
            <a:r>
              <a:rPr lang="tr-TR" sz="2800" dirty="0" smtClean="0">
                <a:solidFill>
                  <a:srgbClr val="000000"/>
                </a:solidFill>
                <a:latin typeface="Trebuchet MS"/>
              </a:rPr>
              <a:t>Yağ </a:t>
            </a:r>
            <a:r>
              <a:rPr lang="tr-TR" sz="2800" dirty="0">
                <a:solidFill>
                  <a:srgbClr val="000000"/>
                </a:solidFill>
                <a:latin typeface="Trebuchet MS"/>
              </a:rPr>
              <a:t>birikimi de ergenlik sivilcelerini meydana getirir.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24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Yüzdeki sivilcelerin artması</a:t>
            </a:r>
            <a:r>
              <a:rPr lang="tr-TR" sz="2400" i="1" dirty="0">
                <a:solidFill>
                  <a:prstClr val="black"/>
                </a:solidFill>
                <a:effectLst/>
                <a:ea typeface="+mn-ea"/>
                <a:cs typeface="+mn-cs"/>
              </a:rPr>
              <a:t>: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rgbClr val="FFCC00"/>
              </a:buClr>
              <a:buFont typeface="Wingdings 3"/>
              <a:buNone/>
              <a:defRPr/>
            </a:pPr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11-12 Yaş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Testosteron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hormonu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etkisini göstermeye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başlar. </a:t>
            </a:r>
            <a:endParaRPr lang="tr-TR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Daha hızlı büyürsünüz, omuzlarınız ve göğsünüz genişler.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Kol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ve bacak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kaslarınız gelişir.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Ü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reme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organınız </a:t>
            </a: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büyümeye </a:t>
            </a:r>
            <a:r>
              <a:rPr lang="tr-TR" b="1" dirty="0">
                <a:solidFill>
                  <a:srgbClr val="002060"/>
                </a:solidFill>
                <a:latin typeface="Comic Sans MS" pitchFamily="66" charset="0"/>
              </a:rPr>
              <a:t>başlar. </a:t>
            </a:r>
            <a:endParaRPr lang="tr-TR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rgbClr val="002060"/>
                </a:solidFill>
                <a:latin typeface="Comic Sans MS" pitchFamily="66" charset="0"/>
              </a:rPr>
              <a:t>Sesiniz kalınlaşır.</a:t>
            </a:r>
            <a:endParaRPr lang="tr-TR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tr-T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>
                <a:solidFill>
                  <a:schemeClr val="hlink"/>
                </a:solidFill>
                <a:latin typeface="Comic Sans MS" pitchFamily="66" charset="0"/>
              </a:rPr>
              <a:t>Erkeklerin </a:t>
            </a:r>
            <a:r>
              <a:rPr lang="tr-TR" dirty="0" smtClean="0">
                <a:solidFill>
                  <a:schemeClr val="hlink"/>
                </a:solidFill>
                <a:latin typeface="Comic Sans MS" pitchFamily="66" charset="0"/>
              </a:rPr>
              <a:t>Yaşa Göre Gelişimi</a:t>
            </a:r>
            <a:endParaRPr lang="tr-TR" dirty="0">
              <a:solidFill>
                <a:schemeClr val="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chemeClr val="tx1"/>
                </a:solidFill>
              </a:rPr>
              <a:t>ERGENLİĞİN TANIMI</a:t>
            </a:r>
            <a:br>
              <a:rPr lang="tr-TR" sz="4000" smtClean="0">
                <a:solidFill>
                  <a:schemeClr val="tx1"/>
                </a:solidFill>
              </a:rPr>
            </a:br>
            <a:endParaRPr lang="tr-TR" sz="400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052513"/>
            <a:ext cx="4959350" cy="5080000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smtClean="0"/>
              <a:t>Ergenlik, çocuklukla yetişkinlik arasında kalan bir “ara dönemdir”.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tr-TR" sz="28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r>
              <a:rPr lang="tr-TR" sz="2800" dirty="0">
                <a:solidFill>
                  <a:prstClr val="black"/>
                </a:solidFill>
              </a:rPr>
              <a:t>Buluğ </a:t>
            </a:r>
            <a:r>
              <a:rPr lang="tr-TR" sz="2800" dirty="0" smtClean="0">
                <a:solidFill>
                  <a:prstClr val="black"/>
                </a:solidFill>
              </a:rPr>
              <a:t>(ön </a:t>
            </a:r>
            <a:r>
              <a:rPr lang="tr-TR" sz="2800" dirty="0">
                <a:solidFill>
                  <a:prstClr val="black"/>
                </a:solidFill>
              </a:rPr>
              <a:t>ergenlik) ergenliğin başlarındaki gelişme dönemidir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3"/>
              <a:buChar char=""/>
              <a:defRPr/>
            </a:pPr>
            <a:endParaRPr lang="tr-TR" sz="2800" dirty="0" smtClean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smtClean="0"/>
              <a:t>Ergenlik, bedenin büyümesinin sona ermesi ile biter.</a:t>
            </a:r>
          </a:p>
        </p:txBody>
      </p:sp>
      <p:sp>
        <p:nvSpPr>
          <p:cNvPr id="10244" name="Küçük Resim Yer Tutucusu 1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10245" name="Picture 2" descr="http://t0.gstatic.com/images?q=tbn:ANd9GcRaOcfR7R4kru4swdWM4gCJYi-lfLzW3IxvdbhcLl9ParlsLDH63inoQE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2946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7772400" cy="4114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dirty="0">
                <a:solidFill>
                  <a:schemeClr val="tx2"/>
                </a:solidFill>
              </a:rPr>
              <a:t>                  </a:t>
            </a: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</a:rPr>
              <a:t>13-14 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</a:rPr>
              <a:t>Yaş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tr-TR" dirty="0">
              <a:solidFill>
                <a:srgbClr val="FF33CC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omic Sans MS" pitchFamily="66" charset="0"/>
              </a:rPr>
              <a:t>Üreme organı bölgesinde tüylenme olur.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b="1" dirty="0" smtClean="0">
                <a:solidFill>
                  <a:srgbClr val="002060"/>
                </a:solidFill>
                <a:latin typeface="Comic Sans MS" pitchFamily="66" charset="0"/>
              </a:rPr>
              <a:t>Sesinizdeki </a:t>
            </a:r>
            <a:r>
              <a:rPr lang="tr-TR" sz="3200" b="1" dirty="0" smtClean="0">
                <a:solidFill>
                  <a:srgbClr val="002060"/>
                </a:solidFill>
                <a:latin typeface="Comic Sans MS" pitchFamily="66" charset="0"/>
              </a:rPr>
              <a:t>değişimler devam eder. </a:t>
            </a:r>
            <a:endParaRPr lang="tr-TR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1075"/>
            <a:ext cx="7773988" cy="5114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dirty="0">
                <a:solidFill>
                  <a:schemeClr val="tx2"/>
                </a:solidFill>
              </a:rPr>
              <a:t>                  </a:t>
            </a:r>
            <a:r>
              <a:rPr lang="tr-TR" sz="3600" b="1" dirty="0">
                <a:solidFill>
                  <a:schemeClr val="accent4">
                    <a:lumMod val="75000"/>
                  </a:schemeClr>
                </a:solidFill>
              </a:rPr>
              <a:t>15-16 Yaş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Cildinizin </a:t>
            </a:r>
            <a:r>
              <a:rPr lang="tr-TR" sz="4000" b="1" dirty="0">
                <a:solidFill>
                  <a:srgbClr val="002060"/>
                </a:solidFill>
                <a:latin typeface="Comic Sans MS" pitchFamily="66" charset="0"/>
              </a:rPr>
              <a:t>yapısı değişir.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Cilt </a:t>
            </a:r>
            <a:r>
              <a:rPr lang="tr-TR" sz="4000" b="1" dirty="0">
                <a:solidFill>
                  <a:srgbClr val="002060"/>
                </a:solidFill>
                <a:latin typeface="Comic Sans MS" pitchFamily="66" charset="0"/>
              </a:rPr>
              <a:t>altı bezi yağ üretmeye </a:t>
            </a:r>
            <a:r>
              <a:rPr lang="tr-TR" sz="4000" b="1" dirty="0" smtClean="0">
                <a:solidFill>
                  <a:srgbClr val="002060"/>
                </a:solidFill>
                <a:latin typeface="Comic Sans MS" pitchFamily="66" charset="0"/>
              </a:rPr>
              <a:t>başlar, yüzünüzde </a:t>
            </a:r>
            <a:r>
              <a:rPr lang="tr-TR" sz="4000" b="1" dirty="0">
                <a:solidFill>
                  <a:srgbClr val="002060"/>
                </a:solidFill>
                <a:latin typeface="Comic Sans MS" pitchFamily="66" charset="0"/>
              </a:rPr>
              <a:t>siyah noktalar ve sivilceler belirir.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20713"/>
            <a:ext cx="5756275" cy="5184775"/>
          </a:xfr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836712"/>
            <a:ext cx="2881015" cy="5472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0" i="1" dirty="0">
                <a:latin typeface="Comic Sans MS" pitchFamily="66" charset="0"/>
              </a:rPr>
              <a:t>“Oğlum, senin yaşında bir oğlanın vücudu, anlaşılması her zaman kolay olmayan </a:t>
            </a:r>
            <a:r>
              <a:rPr lang="tr-TR" sz="3200" b="0" i="1" dirty="0" smtClean="0">
                <a:latin typeface="Comic Sans MS" pitchFamily="66" charset="0"/>
              </a:rPr>
              <a:t>değişiklikler geçirir</a:t>
            </a:r>
            <a:r>
              <a:rPr lang="tr-TR" sz="3200" b="0" i="1" dirty="0">
                <a:latin typeface="Comic Sans MS" pitchFamily="66" charset="0"/>
              </a:rPr>
              <a:t>.”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308850" y="13414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tr-TR" altLang="tr-TR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7196166" cy="7486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2771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tr-TR" altLang="tr-TR" sz="4800" smtClean="0"/>
              <a:t> BEDENİMİZDEKİ BU DEĞİŞİKLİKLERE NEDEN OLAN BAZI HORMONLARIMIZDIR…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901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solidFill>
                  <a:schemeClr val="tx1"/>
                </a:solidFill>
              </a:rPr>
              <a:t>ERGENLİK DÖNEMİ</a:t>
            </a:r>
          </a:p>
        </p:txBody>
      </p:sp>
      <p:graphicFrame>
        <p:nvGraphicFramePr>
          <p:cNvPr id="62489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052513"/>
          <a:ext cx="8435975" cy="5064125"/>
        </p:xfrm>
        <a:graphic>
          <a:graphicData uri="http://schemas.openxmlformats.org/drawingml/2006/table">
            <a:tbl>
              <a:tblPr/>
              <a:tblGrid>
                <a:gridCol w="4115139"/>
                <a:gridCol w="4320836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DE6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A. </a:t>
                      </a:r>
                      <a:r>
                        <a:rPr kumimoji="0" lang="tr-T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Ergenliğin Başları (Buluğ) 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11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12-14 yaş (erkekler)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10-12 yaş (kızlar) 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B. Ergenliğin Ortaları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8119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15-17 yaş (erkekler)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14-16 yaş (kızlar)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Ergenliğin Sonları 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16-21 yaş 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4915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6000" b="1">
                <a:solidFill>
                  <a:srgbClr val="660033"/>
                </a:solidFill>
                <a:latin typeface="Arial Black" pitchFamily="34" charset="0"/>
              </a:rPr>
              <a:t>BEDEN DEĞİŞİMİNE</a:t>
            </a:r>
          </a:p>
          <a:p>
            <a:pPr algn="ctr" eaLnBrk="0" hangingPunct="0"/>
            <a:r>
              <a:rPr lang="tr-TR" altLang="tr-TR" sz="6000" b="1">
                <a:solidFill>
                  <a:srgbClr val="660033"/>
                </a:solidFill>
                <a:latin typeface="Arial Black" pitchFamily="34" charset="0"/>
              </a:rPr>
              <a:t> TEPKİLER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109913"/>
            <a:ext cx="200342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7238" y="381000"/>
            <a:ext cx="7596187" cy="1938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BEDENİNİN NASIL GÖRÜNDÜĞÜ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ERGEN İÇİN ÇOK ÖNEMLİDİR! </a:t>
            </a:r>
          </a:p>
        </p:txBody>
      </p:sp>
      <p:sp>
        <p:nvSpPr>
          <p:cNvPr id="35843" name="Dikdörtgen 1"/>
          <p:cNvSpPr>
            <a:spLocks noChangeArrowheads="1"/>
          </p:cNvSpPr>
          <p:nvPr/>
        </p:nvSpPr>
        <p:spPr bwMode="auto">
          <a:xfrm>
            <a:off x="3203575" y="2924175"/>
            <a:ext cx="39608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r-TR" altLang="tr-TR" sz="3600">
                <a:solidFill>
                  <a:srgbClr val="000000"/>
                </a:solidFill>
                <a:latin typeface="Trebuchet MS" pitchFamily="34" charset="0"/>
              </a:rPr>
              <a:t>  Ergenlik döneminde fiziksel görünümle ilgili hassasiyet yüksektir.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924175"/>
            <a:ext cx="196691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UNUTMAYIN!</a:t>
            </a:r>
            <a:endParaRPr lang="tr-TR" dirty="0"/>
          </a:p>
        </p:txBody>
      </p:sp>
      <p:sp>
        <p:nvSpPr>
          <p:cNvPr id="3686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Fiziki görünümünüzle ilgili siz ne kadar hassassanız, arkadaşlarınız da bir o kadar hassas!</a:t>
            </a:r>
          </a:p>
          <a:p>
            <a:pPr eaLnBrk="1" hangingPunct="1"/>
            <a:r>
              <a:rPr lang="tr-TR" altLang="tr-TR" b="1" smtClean="0"/>
              <a:t>Dış görünüşünüzle ilgili espri yapılmasından rahatsız oluyorsanız, siz de arkadaşlarınıza bu tarz espri ve şakalar yapmayın! </a:t>
            </a:r>
          </a:p>
          <a:p>
            <a:pPr eaLnBrk="1" hangingPunct="1"/>
            <a:r>
              <a:rPr lang="tr-TR" altLang="tr-TR" b="1" smtClean="0"/>
              <a:t>Dış görünümü ile ilgili isimler, lakaplar uydurmayın! Bu sizin için ne kadar kırıcı ise diğerleri için de o kadar kırıcı!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15888"/>
            <a:ext cx="13684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18487" cy="4810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600" smtClean="0">
                <a:latin typeface="Trebuchet MS" pitchFamily="34" charset="0"/>
              </a:rPr>
              <a:t>Kimlik arayışı içine girilir.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600" smtClean="0">
                <a:latin typeface="Trebuchet MS" pitchFamily="34" charset="0"/>
              </a:rPr>
              <a:t>Bir gruba dahil olma ve arkadaşlık ilişkileri çok önemlidir.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tr-TR" altLang="tr-TR" sz="3600" smtClean="0">
                <a:latin typeface="Trebuchet MS" pitchFamily="34" charset="0"/>
              </a:rPr>
              <a:t>Duygular çok üst düzeyde yaşanmaya başlanır.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</a:rPr>
              <a:t>SOSYAL-DUYGUSAL GELİŞİM</a:t>
            </a:r>
          </a:p>
        </p:txBody>
      </p:sp>
      <p:pic>
        <p:nvPicPr>
          <p:cNvPr id="4" name="Picture 3" descr="j0089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5688" y="4005263"/>
            <a:ext cx="23606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78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DENGELİ VE UYUMLU İLKOKUL ÇOCUĞU GİDER,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YERİNE OLDUKÇA TEDİRGİN,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GÜÇ BEĞENEN VE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ÇABUK TEPKİ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GÖSTEREN BİR GENÇ GELİR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633788"/>
            <a:ext cx="26971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-101600"/>
            <a:ext cx="8080375" cy="600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ERGENLİK 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HER ÇOCUKTA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AYRI YAŞLARDA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BAŞLAYABİLİR!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5508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DUYGULAR HIZLA </a:t>
            </a:r>
          </a:p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İNİŞ ÇIKIŞ GÖSTERİR</a:t>
            </a:r>
          </a:p>
        </p:txBody>
      </p:sp>
      <p:graphicFrame>
        <p:nvGraphicFramePr>
          <p:cNvPr id="63491" name="Object 40"/>
          <p:cNvGraphicFramePr>
            <a:graphicFrameLocks noChangeAspect="1"/>
          </p:cNvGraphicFramePr>
          <p:nvPr/>
        </p:nvGraphicFramePr>
        <p:xfrm>
          <a:off x="304800" y="1752600"/>
          <a:ext cx="2057400" cy="2049463"/>
        </p:xfrm>
        <a:graphic>
          <a:graphicData uri="http://schemas.openxmlformats.org/presentationml/2006/ole">
            <p:oleObj spid="_x0000_s39939" name="Clip" r:id="rId6" imgW="804672" imgH="801929" progId="">
              <p:embed/>
            </p:oleObj>
          </a:graphicData>
        </a:graphic>
      </p:graphicFrame>
      <p:sp>
        <p:nvSpPr>
          <p:cNvPr id="63492" name="Line 4"/>
          <p:cNvSpPr>
            <a:spLocks noChangeShapeType="1"/>
          </p:cNvSpPr>
          <p:nvPr/>
        </p:nvSpPr>
        <p:spPr bwMode="auto">
          <a:xfrm flipH="1" flipV="1">
            <a:off x="990600" y="41148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8610600" y="838200"/>
            <a:ext cx="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63495" name="Object 41"/>
          <p:cNvGraphicFramePr>
            <a:graphicFrameLocks noChangeAspect="1"/>
          </p:cNvGraphicFramePr>
          <p:nvPr/>
        </p:nvGraphicFramePr>
        <p:xfrm>
          <a:off x="7532688" y="4913313"/>
          <a:ext cx="1611312" cy="1604962"/>
        </p:xfrm>
        <a:graphic>
          <a:graphicData uri="http://schemas.openxmlformats.org/presentationml/2006/ole">
            <p:oleObj spid="_x0000_s39942" name="Clip" r:id="rId7" imgW="1890000" imgH="189000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animBg="1"/>
      <p:bldP spid="634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46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r-TR" altLang="tr-TR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-228600" y="0"/>
            <a:ext cx="9601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3200">
                <a:solidFill>
                  <a:srgbClr val="000000"/>
                </a:solidFill>
                <a:latin typeface="Lucida Sans Unicode" pitchFamily="34" charset="0"/>
              </a:rPr>
              <a:t>GENÇ BİR AN ÖNCE BÜYÜMEK İÇİN SABIRSIZLANIR  ANCAK ÇOCUKSU DAVRANIŞLARDAN DA SIYRILAMAZ.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785938"/>
            <a:ext cx="40592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 smtClean="0"/>
              <a:t>Ergenlik dönemi </a:t>
            </a:r>
            <a:r>
              <a:rPr lang="tr-TR" dirty="0"/>
              <a:t>yoğun çelişki ve zıt duyguların </a:t>
            </a:r>
            <a:r>
              <a:rPr lang="tr-TR" dirty="0" smtClean="0"/>
              <a:t>yaşandığı bir dönemdir.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>
                <a:solidFill>
                  <a:srgbClr val="000000"/>
                </a:solidFill>
              </a:rPr>
              <a:t>Bir </a:t>
            </a:r>
            <a:r>
              <a:rPr lang="tr-TR" sz="2800" dirty="0" smtClean="0">
                <a:solidFill>
                  <a:srgbClr val="000000"/>
                </a:solidFill>
              </a:rPr>
              <a:t>an çok keyifli iken, </a:t>
            </a:r>
            <a:r>
              <a:rPr lang="tr-TR" sz="2800" dirty="0">
                <a:solidFill>
                  <a:srgbClr val="000000"/>
                </a:solidFill>
              </a:rPr>
              <a:t>bir dakika sonra </a:t>
            </a:r>
            <a:r>
              <a:rPr lang="tr-TR" sz="2800" dirty="0" smtClean="0">
                <a:solidFill>
                  <a:srgbClr val="000000"/>
                </a:solidFill>
              </a:rPr>
              <a:t>çok </a:t>
            </a:r>
            <a:r>
              <a:rPr lang="tr-TR" sz="2800" dirty="0">
                <a:solidFill>
                  <a:srgbClr val="000000"/>
                </a:solidFill>
              </a:rPr>
              <a:t>sıkkın ve </a:t>
            </a:r>
            <a:r>
              <a:rPr lang="tr-TR" sz="2800" dirty="0" smtClean="0">
                <a:solidFill>
                  <a:srgbClr val="000000"/>
                </a:solidFill>
              </a:rPr>
              <a:t>mutsuz hissedilebilir.</a:t>
            </a:r>
            <a:endParaRPr lang="tr-TR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Bu </a:t>
            </a:r>
            <a:r>
              <a:rPr lang="tr-TR" sz="2800" dirty="0">
                <a:solidFill>
                  <a:srgbClr val="000000"/>
                </a:solidFill>
              </a:rPr>
              <a:t>zıt </a:t>
            </a:r>
            <a:r>
              <a:rPr lang="tr-TR" sz="2800" dirty="0" smtClean="0">
                <a:solidFill>
                  <a:srgbClr val="000000"/>
                </a:solidFill>
              </a:rPr>
              <a:t>duygular bu dönemde normaldir. </a:t>
            </a:r>
            <a:endParaRPr lang="tr-TR" sz="3700" b="1" dirty="0" smtClean="0">
              <a:solidFill>
                <a:srgbClr val="3333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marL="109728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3700" b="1" dirty="0" smtClean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Gayet </a:t>
            </a:r>
            <a:r>
              <a:rPr lang="tr-TR" sz="3700" b="1" dirty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normal !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i="1" dirty="0">
                <a:solidFill>
                  <a:srgbClr val="333399"/>
                </a:solidFill>
              </a:rPr>
              <a:t>Benim duygularım normal mi?</a:t>
            </a:r>
            <a:r>
              <a:rPr lang="tr-TR" dirty="0">
                <a:solidFill>
                  <a:srgbClr val="333399"/>
                </a:solidFill>
              </a:rPr>
              <a:t> </a:t>
            </a:r>
            <a:endParaRPr lang="tr-TR" dirty="0"/>
          </a:p>
        </p:txBody>
      </p:sp>
      <p:pic>
        <p:nvPicPr>
          <p:cNvPr id="41988" name="Picture 2" descr="http://www.psikologankara.net/wp-content/uploads/2011/04/ergenlik-psikolojik-problem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92613"/>
            <a:ext cx="1639888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60350"/>
            <a:ext cx="8002587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Kişiye özel kalması gereken durumlara ihtiyaç duyulur.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Yeni şeyler deneme merakında artış olabilir.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Arkadaşlarına yönelme, arkadaşlarıyla daha çok vakit geçirme ve bir gruba dahil olma isteği artar.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Fark edilme ve takdir edilme isteğinde artış olur.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altLang="tr-T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Kurallara karşı tepki düzeyi artabilir.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tr-TR" altLang="tr-TR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tr-TR" sz="280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18488" cy="1157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/>
            </a:r>
            <a:b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</a:br>
            <a:endParaRPr lang="tr-TR" sz="4000" dirty="0" smtClean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5" descr="BD1066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65575"/>
            <a:ext cx="2695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MCj039745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025" y="4338638"/>
            <a:ext cx="19050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j01400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781300"/>
            <a:ext cx="2601912" cy="2570163"/>
          </a:xfrm>
        </p:spPr>
      </p:pic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638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i="1" u="sng" dirty="0"/>
              <a:t>ERGENİN AİLESİYLE İLİŞKİLERİ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20913"/>
            <a:ext cx="26336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rgbClr val="3333CC"/>
              </a:buClr>
              <a:buFont typeface="Wingdings 3"/>
              <a:buNone/>
              <a:defRPr/>
            </a:pP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Ergenler kendilerini,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anne-babalarıyla ilgili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çelişkili (birbirine zıt)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duygular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yaşarken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bulabilirler.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pic>
        <p:nvPicPr>
          <p:cNvPr id="45060" name="Picture 6" descr="Anne Kı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789363"/>
            <a:ext cx="2692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i="1" smtClean="0">
                <a:latin typeface="Comic Sans MS" pitchFamily="66" charset="0"/>
                <a:ea typeface="Times New Roman" pitchFamily="18" charset="0"/>
                <a:cs typeface="Arial" charset="0"/>
              </a:rPr>
              <a:t>«Her şeye karışıyorsunuz. Beni hiç anlamıyorsunuz.»</a:t>
            </a:r>
          </a:p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i="1" smtClean="0">
                <a:latin typeface="Comic Sans MS" pitchFamily="66" charset="0"/>
                <a:ea typeface="Times New Roman" pitchFamily="18" charset="0"/>
                <a:cs typeface="Arial" charset="0"/>
              </a:rPr>
              <a:t>«Hem “büyüdün artık” diyerek sorumluluklarımı yerine getirmemi istiyorsunuz; hem de bir şey yapmak istediğimde “daha küçüksün” diyorsunuz.»</a:t>
            </a:r>
          </a:p>
          <a:p>
            <a:pPr eaLnBrk="1" hangingPunct="1">
              <a:tabLst>
                <a:tab pos="457200" algn="l"/>
              </a:tabLst>
            </a:pPr>
            <a:endParaRPr lang="tr-TR" altLang="tr-TR" smtClean="0">
              <a:ea typeface="Times New Roman" pitchFamily="18" charset="0"/>
              <a:cs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32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AC66BB">
                    <a:lumMod val="50000"/>
                  </a:srgbClr>
                </a:solidFill>
                <a:effectLst/>
                <a:latin typeface="Arial Rounded MT Bold" pitchFamily="34" charset="0"/>
              </a:rPr>
              <a:t>BU ŞİKAYETLER TANIDIK GELDİ Mİ???</a:t>
            </a:r>
            <a:r>
              <a:rPr lang="tr-TR" sz="3200" dirty="0">
                <a:solidFill>
                  <a:srgbClr val="960000"/>
                </a:solidFill>
                <a:latin typeface="Arial Rounded MT Bold" pitchFamily="34" charset="0"/>
                <a:ea typeface="+mn-ea"/>
                <a:cs typeface="+mn-cs"/>
              </a:rPr>
              <a:t/>
            </a:r>
            <a:br>
              <a:rPr lang="tr-TR" sz="3200" dirty="0">
                <a:solidFill>
                  <a:srgbClr val="960000"/>
                </a:solidFill>
                <a:latin typeface="Arial Rounded MT Bold" pitchFamily="34" charset="0"/>
                <a:ea typeface="+mn-ea"/>
                <a:cs typeface="+mn-cs"/>
              </a:rPr>
            </a:br>
            <a:endParaRPr lang="tr-TR" sz="3200" dirty="0">
              <a:latin typeface="Arial Rounded MT Bold" pitchFamily="34" charset="0"/>
            </a:endParaRPr>
          </a:p>
        </p:txBody>
      </p:sp>
      <p:pic>
        <p:nvPicPr>
          <p:cNvPr id="5" name="Picture 4" descr="j00915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75" y="1341438"/>
            <a:ext cx="18891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47107" name="İçerik Yer Tutucusu 2"/>
          <p:cNvSpPr>
            <a:spLocks noGrp="1"/>
          </p:cNvSpPr>
          <p:nvPr>
            <p:ph idx="1"/>
          </p:nvPr>
        </p:nvSpPr>
        <p:spPr>
          <a:xfrm>
            <a:off x="539750" y="260350"/>
            <a:ext cx="8208963" cy="6196013"/>
          </a:xfrm>
        </p:spPr>
        <p:txBody>
          <a:bodyPr/>
          <a:lstStyle/>
          <a:p>
            <a:pPr eaLnBrk="1" hangingPunct="1">
              <a:buClr>
                <a:srgbClr val="B13F9A"/>
              </a:buClr>
            </a:pPr>
            <a:r>
              <a:rPr lang="tr-TR" altLang="tr-TR" sz="3000" b="1" smtClean="0">
                <a:solidFill>
                  <a:srgbClr val="000000"/>
                </a:solidFill>
              </a:rPr>
              <a:t>Herkes bu dönemde «anlaşılmadığından» şikayet eder. Ama bu durum geçicidir. </a:t>
            </a:r>
            <a:endParaRPr lang="tr-TR" altLang="tr-TR" sz="3000" b="1" smtClean="0"/>
          </a:p>
          <a:p>
            <a:pPr eaLnBrk="1" hangingPunct="1"/>
            <a:r>
              <a:rPr lang="tr-TR" altLang="tr-TR" sz="3000" b="1" smtClean="0"/>
              <a:t>Sizin anne ve babanız da zamanında böyle şikayetlerde bulundu...</a:t>
            </a:r>
          </a:p>
          <a:p>
            <a:pPr eaLnBrk="1" hangingPunct="1"/>
            <a:r>
              <a:rPr lang="tr-TR" altLang="tr-TR" sz="3000" b="1" smtClean="0"/>
              <a:t>Genç ve çocukluk arasındaki bu belirsiz dönemde anne ve babanızın da size nasıl davranacağına karar verememesi çok normal. Bu durum onlar için de zor!</a:t>
            </a:r>
          </a:p>
          <a:p>
            <a:pPr eaLnBrk="1" hangingPunct="1"/>
            <a:r>
              <a:rPr lang="tr-TR" altLang="tr-TR" sz="3000" b="1" smtClean="0"/>
              <a:t>Unutmayın! Zaman geçtikçe aileniz de size nasıl davranılması gerektiğini keşfedecek!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Vücutlar değişirken yeni duygular da ortaya çıkmaktadır. Karşı cinsle ilgili farklı duygular hissetmeye başlanır.</a:t>
            </a:r>
          </a:p>
          <a:p>
            <a:pPr eaLnBrk="1" hangingPunct="1"/>
            <a:r>
              <a:rPr lang="tr-TR" altLang="tr-TR" smtClean="0"/>
              <a:t>Erkekler veya kızlar birbirlerini, birdenbire, daha önce olmadığı kadar ilginç bulmaya başlar.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pic>
        <p:nvPicPr>
          <p:cNvPr id="49156" name="Picture 2" descr="http://static.pudra.com/generated/7262/610x345/ergenlik_m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789363"/>
            <a:ext cx="45862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MCj04061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532313"/>
            <a:ext cx="1841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buFont typeface="Wingdings 3"/>
              <a:buNone/>
              <a:defRPr/>
            </a:pPr>
            <a:r>
              <a:rPr lang="tr-TR" sz="4400" dirty="0">
                <a:solidFill>
                  <a:srgbClr val="000000"/>
                </a:solidFill>
                <a:latin typeface="Tahoma"/>
              </a:rPr>
              <a:t>İnsan vücudunda adeta bir iç saat vardır. Ve gerekli olgunluk </a:t>
            </a:r>
            <a:r>
              <a:rPr lang="tr-TR" sz="4400" dirty="0" smtClean="0">
                <a:solidFill>
                  <a:srgbClr val="000000"/>
                </a:solidFill>
                <a:latin typeface="Tahoma"/>
              </a:rPr>
              <a:t>düzeyine </a:t>
            </a:r>
            <a:r>
              <a:rPr lang="tr-TR" sz="4400" dirty="0">
                <a:solidFill>
                  <a:srgbClr val="000000"/>
                </a:solidFill>
                <a:latin typeface="Tahoma"/>
              </a:rPr>
              <a:t>geldiğinde bazı değişiklikleri başlatmak için alarm vermektedir.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343400"/>
            <a:ext cx="2190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TEŞEKKÜRLER!</a:t>
            </a:r>
            <a:endParaRPr lang="tr-TR" dirty="0"/>
          </a:p>
        </p:txBody>
      </p:sp>
      <p:sp>
        <p:nvSpPr>
          <p:cNvPr id="50179" name="Metin Yer Tutucusu 5"/>
          <p:cNvSpPr>
            <a:spLocks noGrp="1"/>
          </p:cNvSpPr>
          <p:nvPr>
            <p:ph type="subTitle" idx="1"/>
          </p:nvPr>
        </p:nvSpPr>
        <p:spPr>
          <a:xfrm>
            <a:off x="755650" y="3933825"/>
            <a:ext cx="7772400" cy="1198563"/>
          </a:xfrm>
        </p:spPr>
        <p:txBody>
          <a:bodyPr/>
          <a:lstStyle/>
          <a:p>
            <a:pPr marR="0" eaLnBrk="1" hangingPunct="1"/>
            <a:endParaRPr lang="tr-TR" altLang="tr-TR" dirty="0" smtClean="0"/>
          </a:p>
        </p:txBody>
      </p:sp>
      <p:pic>
        <p:nvPicPr>
          <p:cNvPr id="50180" name="Picture 4" descr="MCj043161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22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5605463"/>
          </a:xfrm>
        </p:spPr>
        <p:txBody>
          <a:bodyPr/>
          <a:lstStyle/>
          <a:p>
            <a:pPr marL="109538" indent="0" algn="ctr" eaLnBrk="1" hangingPunct="1">
              <a:buFont typeface="Wingdings 3" pitchFamily="18" charset="2"/>
              <a:buNone/>
            </a:pPr>
            <a:r>
              <a:rPr lang="tr-TR" altLang="tr-TR" sz="4400" smtClean="0"/>
              <a:t>Ülkemizde ergenlik dönemi ortalama olarak </a:t>
            </a:r>
            <a:r>
              <a:rPr lang="tr-TR" altLang="tr-TR" sz="4400" u="sng" smtClean="0">
                <a:solidFill>
                  <a:srgbClr val="000000"/>
                </a:solidFill>
              </a:rPr>
              <a:t>erkeklerde 12-14 yaşları</a:t>
            </a:r>
            <a:r>
              <a:rPr lang="tr-TR" altLang="tr-TR" sz="4400" smtClean="0">
                <a:solidFill>
                  <a:srgbClr val="000000"/>
                </a:solidFill>
              </a:rPr>
              <a:t>, </a:t>
            </a:r>
            <a:r>
              <a:rPr lang="tr-TR" altLang="tr-TR" sz="4400" smtClean="0"/>
              <a:t>kızlarda 10-12 yaşları arasında başlar.  </a:t>
            </a:r>
          </a:p>
        </p:txBody>
      </p:sp>
      <p:sp>
        <p:nvSpPr>
          <p:cNvPr id="133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4C457F-0995-4F47-A64F-08A2C8E368EA}" type="slidenum">
              <a:rPr lang="tr-TR" altLang="tr-TR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 smtClean="0">
              <a:solidFill>
                <a:srgbClr val="0033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pic>
        <p:nvPicPr>
          <p:cNvPr id="13317" name="Picture 2" descr="http://saglik.meleklermekani.com/wp-content/uploads/Ergenlik-Nedi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213100"/>
            <a:ext cx="38766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4400" dirty="0" smtClean="0"/>
              <a:t>Ergenlikteki fiziksel gelişme, kız ve erkek çocuklarda aynı zamanda ve aynı hızda olmaz. Erkekler kızlara göre daha geç ergenliğe girer.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4340" name="Picture 2" descr="http://okulweb.meb.gov.tr/18/01/965671/belgeler/rehberlik/dokumanlar/ergenlik_dosyalar/image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3950" y="5157788"/>
            <a:ext cx="175101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7950" y="476250"/>
            <a:ext cx="8764588" cy="473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tr-TR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BÜYÜME</a:t>
            </a:r>
            <a:r>
              <a:rPr lang="tr-TR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tr-TR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TÜM BEDENDE DEĞİŞİK HIZLA GERÇEKLEŞİR.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ÖNCE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AYAKLAR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ELLER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YÜZDE,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BURUN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ÇENE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OMUZLAR GENİŞLER.</a:t>
            </a:r>
            <a:endParaRPr lang="tr-TR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lnSpc>
                <a:spcPct val="130000"/>
              </a:lnSpc>
              <a:defRPr/>
            </a:pPr>
            <a:endParaRPr lang="tr-TR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088" y="4548188"/>
            <a:ext cx="3346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8424862" cy="5078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BÜYÜME </a:t>
            </a:r>
          </a:p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ÖZELLİKLE 11-16 YAŞLARINDA HIZLANIR.</a:t>
            </a:r>
          </a:p>
          <a:p>
            <a:pPr algn="ctr" eaLnBrk="0" hangingPunct="0">
              <a:defRPr/>
            </a:pPr>
            <a:endParaRPr lang="tr-TR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tr-TR" sz="6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SONRA YAVAŞLAR.</a:t>
            </a:r>
          </a:p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BÜYÜME 18-20 YAŞINA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KADAR SÜRER.</a:t>
            </a:r>
            <a:endParaRPr lang="tr-TR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6875463" y="5145088"/>
          <a:ext cx="512762" cy="1533525"/>
        </p:xfrm>
        <a:graphic>
          <a:graphicData uri="http://schemas.openxmlformats.org/presentationml/2006/ole">
            <p:oleObj spid="_x0000_s16387" name="Clip" r:id="rId4" imgW="327028" imgH="974690" progId="">
              <p:embed/>
            </p:oleObj>
          </a:graphicData>
        </a:graphic>
      </p:graphicFrame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73463"/>
            <a:ext cx="10382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395288" y="476250"/>
            <a:ext cx="8302625" cy="55340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altLang="tr-TR" sz="3200" b="1" smtClean="0"/>
              <a:t>Ergenlik döneminde ergende iştah artışı görülür.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altLang="tr-TR" sz="3200" b="1" smtClean="0"/>
              <a:t>Çünkü fiziksel değişimlerin gerçekleşebilmesi için vücudun enerji ihtiyacı artmıştır.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7412" name="Picture 4" descr="http://www.bebekyemeklerim.com/images/2009/cocukbeslenme/fastfoodzar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713163"/>
            <a:ext cx="18653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681413"/>
            <a:ext cx="158273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940</Words>
  <Application>Microsoft Office PowerPoint</Application>
  <PresentationFormat>Ekran Gösterisi (4:3)</PresentationFormat>
  <Paragraphs>132</Paragraphs>
  <Slides>40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2" baseType="lpstr">
      <vt:lpstr>Kalabalık</vt:lpstr>
      <vt:lpstr>Clip</vt:lpstr>
      <vt:lpstr>ERGENLİK DÖNEMİNDE DEĞİŞİM</vt:lpstr>
      <vt:lpstr>ERGENLİĞİN TANIMI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Sesin kalınlaşması:</vt:lpstr>
      <vt:lpstr>Vücutta Tüylenme:</vt:lpstr>
      <vt:lpstr>Ter bezlerinin çalışmasının artması:</vt:lpstr>
      <vt:lpstr>Üreme Organındaki Değişiklikler:</vt:lpstr>
      <vt:lpstr>Yüzde bıyık ve sakalın çıkması:</vt:lpstr>
      <vt:lpstr>Yüzdeki sivilcelerin artması:</vt:lpstr>
      <vt:lpstr>Erkeklerin Yaşa Göre Gelişimi</vt:lpstr>
      <vt:lpstr>Slayt 20</vt:lpstr>
      <vt:lpstr>Slayt 21</vt:lpstr>
      <vt:lpstr>“Oğlum, senin yaşında bir oğlanın vücudu, anlaşılması her zaman kolay olmayan değişiklikler geçirir.”</vt:lpstr>
      <vt:lpstr> </vt:lpstr>
      <vt:lpstr>ERGENLİK DÖNEMİ</vt:lpstr>
      <vt:lpstr>Slayt 25</vt:lpstr>
      <vt:lpstr>Slayt 26</vt:lpstr>
      <vt:lpstr>UNUTMAYIN!</vt:lpstr>
      <vt:lpstr>SOSYAL-DUYGUSAL GELİŞİM</vt:lpstr>
      <vt:lpstr>Slayt 29</vt:lpstr>
      <vt:lpstr>Slayt 30</vt:lpstr>
      <vt:lpstr>Slayt 31</vt:lpstr>
      <vt:lpstr>Benim duygularım normal mi? </vt:lpstr>
      <vt:lpstr> </vt:lpstr>
      <vt:lpstr>ERGENİN AİLESİYLE İLİŞKİLERİ</vt:lpstr>
      <vt:lpstr>Slayt 35</vt:lpstr>
      <vt:lpstr>BU ŞİKAYETLER TANIDIK GELDİ Mİ??? </vt:lpstr>
      <vt:lpstr>Slayt 37</vt:lpstr>
      <vt:lpstr>Slayt 38</vt:lpstr>
      <vt:lpstr>Slayt 39</vt:lpstr>
      <vt:lpstr>TEŞEKKÜRLER!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zeynep-gokalp</dc:creator>
  <cp:lastModifiedBy>xx</cp:lastModifiedBy>
  <cp:revision>136</cp:revision>
  <dcterms:created xsi:type="dcterms:W3CDTF">2012-04-26T10:52:52Z</dcterms:created>
  <dcterms:modified xsi:type="dcterms:W3CDTF">2017-04-25T08:31:10Z</dcterms:modified>
</cp:coreProperties>
</file>