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1" r:id="rId1"/>
  </p:sldMasterIdLst>
  <p:notesMasterIdLst>
    <p:notesMasterId r:id="rId45"/>
  </p:notesMasterIdLst>
  <p:sldIdLst>
    <p:sldId id="407" r:id="rId2"/>
    <p:sldId id="308" r:id="rId3"/>
    <p:sldId id="383" r:id="rId4"/>
    <p:sldId id="384" r:id="rId5"/>
    <p:sldId id="386" r:id="rId6"/>
    <p:sldId id="294" r:id="rId7"/>
    <p:sldId id="261" r:id="rId8"/>
    <p:sldId id="262" r:id="rId9"/>
    <p:sldId id="347" r:id="rId10"/>
    <p:sldId id="381" r:id="rId11"/>
    <p:sldId id="382" r:id="rId12"/>
    <p:sldId id="416" r:id="rId13"/>
    <p:sldId id="352" r:id="rId14"/>
    <p:sldId id="412" r:id="rId15"/>
    <p:sldId id="359" r:id="rId16"/>
    <p:sldId id="401" r:id="rId17"/>
    <p:sldId id="402" r:id="rId18"/>
    <p:sldId id="418" r:id="rId19"/>
    <p:sldId id="364" r:id="rId20"/>
    <p:sldId id="365" r:id="rId21"/>
    <p:sldId id="413" r:id="rId22"/>
    <p:sldId id="388" r:id="rId23"/>
    <p:sldId id="389" r:id="rId24"/>
    <p:sldId id="417" r:id="rId25"/>
    <p:sldId id="420" r:id="rId26"/>
    <p:sldId id="419" r:id="rId27"/>
    <p:sldId id="263" r:id="rId28"/>
    <p:sldId id="265" r:id="rId29"/>
    <p:sldId id="421" r:id="rId30"/>
    <p:sldId id="349" r:id="rId31"/>
    <p:sldId id="273" r:id="rId32"/>
    <p:sldId id="274" r:id="rId33"/>
    <p:sldId id="405" r:id="rId34"/>
    <p:sldId id="276" r:id="rId35"/>
    <p:sldId id="323" r:id="rId36"/>
    <p:sldId id="317" r:id="rId37"/>
    <p:sldId id="339" r:id="rId38"/>
    <p:sldId id="396" r:id="rId39"/>
    <p:sldId id="415" r:id="rId40"/>
    <p:sldId id="422" r:id="rId41"/>
    <p:sldId id="327" r:id="rId42"/>
    <p:sldId id="350" r:id="rId43"/>
    <p:sldId id="408" r:id="rId44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217" autoAdjust="0"/>
  </p:normalViewPr>
  <p:slideViewPr>
    <p:cSldViewPr>
      <p:cViewPr>
        <p:scale>
          <a:sx n="78" d="100"/>
          <a:sy n="78" d="100"/>
        </p:scale>
        <p:origin x="-9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52E7BD2-F714-449C-AE35-40821F6849A1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BEFF1CB-3D9B-4706-8C91-F2E8D1C2209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222FF0-BC8B-418F-B3C8-9E015A44FDE9}" type="slidenum">
              <a:rPr lang="tr-TR" altLang="tr-T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tr-TR" altLang="tr-TR" smtClean="0">
              <a:solidFill>
                <a:srgbClr val="0000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Düz Bağlayıcı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Başlık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25" name="Alt Başlık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6" name="Veri Yer Tutucusu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ED364E-3D9D-4265-B911-93EBB714105F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7" name="Altbilgi Yer Tutucusu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8" name="Slayt Numarası Yer Tutucusu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F35E398-D1B2-41C4-832A-F5EE22ADBAD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33A1-D309-4B45-98AD-19E942A90620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611A-FD2B-4BAE-B35D-86B3B461E7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0199E4-E929-4451-94BC-B553D555DB63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1957DA1-D4D1-4EFC-80CE-16014126430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Küçük Resim Yer Tutucusu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55D8F6-54AC-48B1-A3B7-32AF7D725F7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tr-TR" noProof="0" smtClean="0"/>
          </a:p>
        </p:txBody>
      </p:sp>
      <p:sp>
        <p:nvSpPr>
          <p:cNvPr id="4" name="Rectangle 116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116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16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pPr>
              <a:defRPr/>
            </a:pPr>
            <a:fld id="{117EEA93-114B-41A0-A21A-F67ED97BDD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F6D76-81DE-43A8-9429-AF46C5AB107B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18033-150C-4AF0-8751-28EE304CB2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3B1421C-5595-4DFC-81BE-3F59CDF11078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CA5112-2748-4CFD-B1AD-6B934CFA397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DB294-7AE8-4A14-A21E-E70264BCB33E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EEC0C-2479-4C37-99A4-013A1134F56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D625D-BB35-4EE8-95EB-EB9DCB09DFF7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8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156F-83BA-4FC5-B720-4D3A53ADB5D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4F53-06DB-4AE6-ABAD-375549A0B901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945FE-B757-4B36-B47D-4CCA586036C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4F45F-9791-4D54-8E3D-511B8CCA4FF3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3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F94DB-5EA3-4155-A191-5A00FD06455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1DFCE-6F36-47CB-BD6A-F2E2659E51CC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6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9D18F-B7DB-4EC3-A9C4-9D72D49F348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Dikdörtgen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Resim Yer Tutucus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7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7D8A33-88A9-4E8B-BEB9-0272A4CBEAC4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8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9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EC515-9A1C-45FD-9BB6-26A95F9ECF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5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Başlık Yer Tutucusu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30" name="Metin Yer Tutucusu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27" name="Veri Yer Tutucusu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4952163-25A6-401F-B52E-3AD7B56D582D}" type="datetimeFigureOut">
              <a:rPr lang="tr-TR"/>
              <a:pPr>
                <a:defRPr/>
              </a:pPr>
              <a:t>25.04.2017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4835BC1-D87E-40AF-86B7-19E58A094EE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2" r:id="rId1"/>
    <p:sldLayoutId id="2147484355" r:id="rId2"/>
    <p:sldLayoutId id="2147484363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4" r:id="rId9"/>
    <p:sldLayoutId id="2147484361" r:id="rId10"/>
    <p:sldLayoutId id="2147484365" r:id="rId11"/>
    <p:sldLayoutId id="2147484366" r:id="rId12"/>
    <p:sldLayoutId id="2147484367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aglik.meleklermekani.com/ergenlik-nedir.html/ergenlik-nedir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43608" y="533400"/>
            <a:ext cx="7428660" cy="318363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i="1" dirty="0" smtClean="0">
                <a:solidFill>
                  <a:srgbClr val="002060"/>
                </a:solidFill>
              </a:rPr>
              <a:t>ERGENLİK DÖNEMİNDE DEĞİŞİM</a:t>
            </a:r>
            <a:endParaRPr lang="tr-TR" sz="6000" i="1" dirty="0">
              <a:solidFill>
                <a:srgbClr val="00206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5650" y="4221163"/>
            <a:ext cx="7772400" cy="1200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tr-TR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25863"/>
            <a:ext cx="22987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539750" y="304800"/>
            <a:ext cx="7488238" cy="15700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8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ERGENLER BOLCA SAKARLIK YAPAR ÇÜNKÜ…</a:t>
            </a:r>
            <a:endParaRPr lang="tr-TR" sz="48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7411" name="Dikdörtgen 1"/>
          <p:cNvSpPr>
            <a:spLocks noChangeArrowheads="1"/>
          </p:cNvSpPr>
          <p:nvPr/>
        </p:nvSpPr>
        <p:spPr bwMode="auto">
          <a:xfrm>
            <a:off x="755650" y="2613025"/>
            <a:ext cx="6840538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tr-TR" altLang="tr-TR" b="1">
                <a:solidFill>
                  <a:srgbClr val="003300"/>
                </a:solidFill>
                <a:latin typeface="Trebuchet MS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</a:pPr>
            <a:r>
              <a:rPr lang="tr-TR" altLang="tr-TR" sz="6000" b="1">
                <a:solidFill>
                  <a:srgbClr val="C00000"/>
                </a:solidFill>
                <a:latin typeface="Trebuchet MS" pitchFamily="34" charset="0"/>
              </a:rPr>
              <a:t>HIZLI BÜYÜME VE UZAMA, KASLARIN UYGUN ŞEKİLDE ÇALIŞMASINI AKSATIR!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8435" name="İçerik Yer Tutucusu 2"/>
          <p:cNvSpPr>
            <a:spLocks noGrp="1"/>
          </p:cNvSpPr>
          <p:nvPr>
            <p:ph idx="1"/>
          </p:nvPr>
        </p:nvSpPr>
        <p:spPr>
          <a:xfrm>
            <a:off x="395288" y="476250"/>
            <a:ext cx="7300912" cy="5980113"/>
          </a:xfrm>
        </p:spPr>
        <p:txBody>
          <a:bodyPr/>
          <a:lstStyle/>
          <a:p>
            <a:pPr eaLnBrk="1" hangingPunct="1"/>
            <a:r>
              <a:rPr lang="tr-TR" altLang="tr-TR" smtClean="0"/>
              <a:t>Kas ve kemikler aynı hızda ve zamanda gelişmediğinden bedenin kontrol edilmesi güç olur.</a:t>
            </a:r>
          </a:p>
          <a:p>
            <a:pPr eaLnBrk="1" hangingPunct="1"/>
            <a:r>
              <a:rPr lang="tr-TR" altLang="tr-TR" smtClean="0"/>
              <a:t>Büyümedeki çabukluk, vücut duruşuna etki eder.</a:t>
            </a:r>
          </a:p>
          <a:p>
            <a:pPr eaLnBrk="1" hangingPunct="1"/>
            <a:r>
              <a:rPr lang="tr-TR" altLang="tr-TR" smtClean="0">
                <a:solidFill>
                  <a:srgbClr val="000000"/>
                </a:solidFill>
              </a:rPr>
              <a:t>Boyunun uzaması sonucu, kambur bir vücut duruşu ortaya çıkabilir. </a:t>
            </a:r>
          </a:p>
          <a:p>
            <a:pPr eaLnBrk="1" hangingPunct="1"/>
            <a:endParaRPr lang="tr-TR" altLang="tr-TR" smtClean="0"/>
          </a:p>
        </p:txBody>
      </p:sp>
      <p:pic>
        <p:nvPicPr>
          <p:cNvPr id="18436" name="Picture 2" descr="http://www.idealdiyet.com/wp-content/uploads/kambu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933825"/>
            <a:ext cx="3733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1750" y="981075"/>
            <a:ext cx="8097838" cy="175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ERGENLİK DÖNEMİNDE FİZİKSEL </a:t>
            </a:r>
          </a:p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r-TR" sz="3600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DEĞİŞİMLER</a:t>
            </a:r>
            <a:endParaRPr lang="tr-TR" sz="3600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/>
            </a:endParaRPr>
          </a:p>
        </p:txBody>
      </p:sp>
      <p:pic>
        <p:nvPicPr>
          <p:cNvPr id="19459" name="Picture 2" descr="http://t2.gstatic.com/images?q=tbn:ANd9GcTWIae4xonDuXIlaPLLF81r3hYra3b0PM0An5ctbvOpohQlblOfTAHs_ou8u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1925" y="3573463"/>
            <a:ext cx="36353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Ütopya Yıldız İm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549275"/>
            <a:ext cx="6940550" cy="590708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200" dirty="0" smtClean="0"/>
              <a:t>Kız ve erkek çocukların beden yapısındaki gelişmeler ayrı ayrı incelenir. Çünkü gelişim kız ve erkeklerde farklıdır.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20484" name="Picture 2" descr="http://www.kadinportal.net/resimler/resim107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32131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KIZLARIN FİZİKSEL DEĞİŞİMİ</a:t>
            </a:r>
            <a:endParaRPr lang="tr-TR" dirty="0"/>
          </a:p>
        </p:txBody>
      </p:sp>
      <p:sp>
        <p:nvSpPr>
          <p:cNvPr id="2150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3200" smtClean="0"/>
              <a:t>Ergenliğe giriş yaşı 10-12 yaşları arasındadır.</a:t>
            </a:r>
          </a:p>
          <a:p>
            <a:pPr eaLnBrk="1" hangingPunct="1"/>
            <a:r>
              <a:rPr lang="tr-TR" altLang="tr-TR" sz="3200" smtClean="0"/>
              <a:t>16-18 yaşlarına kadar boy uzaması devam eder.</a:t>
            </a:r>
          </a:p>
          <a:p>
            <a:pPr eaLnBrk="1" hangingPunct="1"/>
            <a:r>
              <a:rPr lang="tr-TR" altLang="tr-TR" sz="3200" smtClean="0"/>
              <a:t>Kilo alımı söz konusudur.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3452813"/>
            <a:ext cx="9906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67425" y="4537075"/>
            <a:ext cx="6286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28656" cy="9361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FİZİKSEL DEĞİŞİMLER</a:t>
            </a:r>
            <a:endParaRPr lang="tr-TR" dirty="0"/>
          </a:p>
        </p:txBody>
      </p:sp>
      <p:sp>
        <p:nvSpPr>
          <p:cNvPr id="22531" name="İçerik Yer Tutucusu 2"/>
          <p:cNvSpPr>
            <a:spLocks noGrp="1"/>
          </p:cNvSpPr>
          <p:nvPr>
            <p:ph idx="1"/>
          </p:nvPr>
        </p:nvSpPr>
        <p:spPr>
          <a:xfrm>
            <a:off x="323850" y="1196975"/>
            <a:ext cx="7372350" cy="5259388"/>
          </a:xfrm>
        </p:spPr>
        <p:txBody>
          <a:bodyPr/>
          <a:lstStyle/>
          <a:p>
            <a:pPr eaLnBrk="1" hangingPunct="1">
              <a:buClr>
                <a:srgbClr val="B13F9A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Kızlarda ergenlik göğüslerin büyümesi ile başlar.</a:t>
            </a:r>
          </a:p>
          <a:p>
            <a:pPr eaLnBrk="1" hangingPunct="1">
              <a:buClr>
                <a:srgbClr val="3333CC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Kalçalar genişler, bel daralır. </a:t>
            </a:r>
          </a:p>
          <a:p>
            <a:pPr eaLnBrk="1" hangingPunct="1">
              <a:buClr>
                <a:srgbClr val="3333CC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Karın ve bacak bölgelerinde de yağ depolanmaya başlar.</a:t>
            </a:r>
          </a:p>
          <a:p>
            <a:pPr eaLnBrk="1" hangingPunct="1">
              <a:buClr>
                <a:srgbClr val="B13F9A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Kollar, bacaklar, eller ve ayaklar vücudun geri kalan kısımlarına göre daha hızlı büyür. Bu organlar daha uzun olabilir. </a:t>
            </a:r>
          </a:p>
          <a:p>
            <a:pPr eaLnBrk="1" hangingPunct="1">
              <a:buClr>
                <a:srgbClr val="B13F9A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Vücudun diğer bölümlerinin kol ve bacakların boyutunu yakalaması zaman alabilir.</a:t>
            </a:r>
          </a:p>
          <a:p>
            <a:pPr eaLnBrk="1" hangingPunct="1">
              <a:buClr>
                <a:srgbClr val="3333CC"/>
              </a:buClr>
            </a:pPr>
            <a:endParaRPr lang="tr-TR" altLang="tr-TR" smtClean="0">
              <a:solidFill>
                <a:srgbClr val="000000"/>
              </a:solidFill>
            </a:endParaRPr>
          </a:p>
          <a:p>
            <a:pPr eaLnBrk="1" hangingPunct="1"/>
            <a:endParaRPr lang="tr-TR" altLang="tr-TR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1397000"/>
            <a:ext cx="174942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cap="none" dirty="0">
                <a:ln>
                  <a:noFill/>
                </a:ln>
                <a:solidFill>
                  <a:srgbClr val="000000"/>
                </a:solidFill>
                <a:ea typeface="+mn-ea"/>
                <a:cs typeface="+mn-cs"/>
              </a:rPr>
              <a:t>Vücutta </a:t>
            </a:r>
            <a:r>
              <a:rPr lang="tr-TR" sz="2800" i="1" cap="none" dirty="0" smtClean="0">
                <a:ln>
                  <a:noFill/>
                </a:ln>
                <a:solidFill>
                  <a:srgbClr val="000000"/>
                </a:solidFill>
                <a:ea typeface="+mn-ea"/>
                <a:cs typeface="+mn-cs"/>
              </a:rPr>
              <a:t>Tüylenme 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r>
              <a:rPr lang="tr-TR" sz="3200" dirty="0" smtClean="0">
                <a:solidFill>
                  <a:srgbClr val="000000"/>
                </a:solidFill>
              </a:rPr>
              <a:t>Ergenlik </a:t>
            </a:r>
            <a:r>
              <a:rPr lang="tr-TR" sz="3200" dirty="0">
                <a:solidFill>
                  <a:srgbClr val="000000"/>
                </a:solidFill>
              </a:rPr>
              <a:t>döneminin </a:t>
            </a:r>
            <a:r>
              <a:rPr lang="tr-TR" sz="3200" dirty="0" smtClean="0">
                <a:solidFill>
                  <a:srgbClr val="000000"/>
                </a:solidFill>
              </a:rPr>
              <a:t>değişikliklerden </a:t>
            </a:r>
            <a:r>
              <a:rPr lang="tr-TR" sz="3200" dirty="0">
                <a:solidFill>
                  <a:srgbClr val="000000"/>
                </a:solidFill>
              </a:rPr>
              <a:t>biri de, hipofiz bezinin salgıları ile başlayan koltuk altı ve </a:t>
            </a:r>
            <a:r>
              <a:rPr lang="tr-TR" sz="3200" dirty="0" smtClean="0">
                <a:solidFill>
                  <a:prstClr val="black"/>
                </a:solidFill>
                <a:latin typeface="Lucida Sans Unicode"/>
              </a:rPr>
              <a:t>üreme </a:t>
            </a:r>
            <a:r>
              <a:rPr lang="tr-TR" sz="3200" dirty="0">
                <a:solidFill>
                  <a:prstClr val="black"/>
                </a:solidFill>
                <a:latin typeface="Lucida Sans Unicode"/>
              </a:rPr>
              <a:t>organı bölgesindeki tüylenmedir.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513" y="4076700"/>
            <a:ext cx="1584325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4149725"/>
            <a:ext cx="158432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239000" cy="1143000"/>
          </a:xfrm>
        </p:spPr>
        <p:txBody>
          <a:bodyPr/>
          <a:lstStyle/>
          <a:p>
            <a:pPr marL="274320" indent="-274320"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tr-TR" sz="2800" i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Ter bezlerinin çalışmasının artması: </a:t>
            </a:r>
            <a:br>
              <a:rPr lang="tr-TR" sz="2800" i="1" cap="none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2457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B13F9A"/>
              </a:buClr>
              <a:buFont typeface="Wingdings" pitchFamily="2" charset="2"/>
              <a:buChar char="§"/>
            </a:pPr>
            <a:r>
              <a:rPr lang="tr-TR" altLang="tr-TR" sz="2800" smtClean="0">
                <a:solidFill>
                  <a:srgbClr val="000000"/>
                </a:solidFill>
              </a:rPr>
              <a:t>Bu dönemde koltuk altı ve vücudun diğer yerlerinde ter bezleri çocukluk döneminden daha fazla çalışır. </a:t>
            </a:r>
          </a:p>
          <a:p>
            <a:pPr eaLnBrk="1" hangingPunct="1">
              <a:buClr>
                <a:srgbClr val="B13F9A"/>
              </a:buClr>
              <a:buFont typeface="Wingdings" pitchFamily="2" charset="2"/>
              <a:buChar char="§"/>
            </a:pPr>
            <a:r>
              <a:rPr lang="tr-TR" altLang="tr-TR" sz="2800" smtClean="0">
                <a:solidFill>
                  <a:srgbClr val="000000"/>
                </a:solidFill>
              </a:rPr>
              <a:t>Sık terleme sonucu ortaya çıkan kirlilik ve kokuyu önlemek için vücut temizliğine dikkat etmek gerekir.</a:t>
            </a:r>
          </a:p>
          <a:p>
            <a:pPr eaLnBrk="1" hangingPunct="1"/>
            <a:endParaRPr lang="tr-TR" altLang="tr-TR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0413" y="4305300"/>
            <a:ext cx="17208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2800" i="1" cap="none" dirty="0">
                <a:ln>
                  <a:noFill/>
                </a:ln>
                <a:solidFill>
                  <a:srgbClr val="000000"/>
                </a:solidFill>
                <a:ea typeface="+mn-ea"/>
                <a:cs typeface="+mn-cs"/>
              </a:rPr>
              <a:t>Yüzdeki sivilcelerin artması:</a:t>
            </a:r>
            <a:endParaRPr lang="tr-TR" dirty="0"/>
          </a:p>
        </p:txBody>
      </p:sp>
      <p:sp>
        <p:nvSpPr>
          <p:cNvPr id="2560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3333CC"/>
              </a:buClr>
            </a:pPr>
            <a:r>
              <a:rPr lang="tr-TR" altLang="tr-TR" sz="2800" smtClean="0">
                <a:solidFill>
                  <a:srgbClr val="000000"/>
                </a:solidFill>
              </a:rPr>
              <a:t>Derideki yağ bezlerinin fazla çalışması sonucu salgılanan yağlar, bez kanallarını tıkar ve yüzde siyah noktalar oluşturur. Yağ birikimi de ergenlik sivilcelerini meydana getirir. </a:t>
            </a:r>
          </a:p>
          <a:p>
            <a:pPr eaLnBrk="1" hangingPunct="1"/>
            <a:endParaRPr lang="tr-TR" altLang="tr-TR" smtClean="0"/>
          </a:p>
        </p:txBody>
      </p:sp>
      <p:pic>
        <p:nvPicPr>
          <p:cNvPr id="25604" name="Picture 2" descr="http://www.1kadin.com/uploads/ergenlik-doneminde-cocugumda-ne-gibi-degisimler-olac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3789363"/>
            <a:ext cx="26670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200" dirty="0" err="1" smtClean="0"/>
              <a:t>KIzlarda</a:t>
            </a:r>
            <a:r>
              <a:rPr lang="tr-TR" sz="3200" dirty="0" smtClean="0"/>
              <a:t> </a:t>
            </a:r>
            <a:r>
              <a:rPr lang="tr-TR" sz="3200" dirty="0" err="1" smtClean="0"/>
              <a:t>ergenlİğe</a:t>
            </a:r>
            <a:r>
              <a:rPr lang="tr-TR" sz="3200" dirty="0" smtClean="0"/>
              <a:t> </a:t>
            </a:r>
            <a:r>
              <a:rPr lang="tr-TR" sz="3200" dirty="0" err="1" smtClean="0"/>
              <a:t>gİrerken</a:t>
            </a:r>
            <a:r>
              <a:rPr lang="tr-TR" sz="3200" dirty="0" smtClean="0"/>
              <a:t> görülen en </a:t>
            </a:r>
            <a:r>
              <a:rPr lang="tr-TR" sz="3200" dirty="0" err="1" smtClean="0"/>
              <a:t>önemlİ</a:t>
            </a:r>
            <a:r>
              <a:rPr lang="tr-TR" sz="3200" dirty="0" smtClean="0"/>
              <a:t> </a:t>
            </a:r>
            <a:r>
              <a:rPr lang="tr-TR" sz="3200" dirty="0" err="1" smtClean="0"/>
              <a:t>değİşİklİk</a:t>
            </a:r>
            <a:r>
              <a:rPr lang="tr-TR" sz="3200" dirty="0" smtClean="0"/>
              <a:t> adet </a:t>
            </a:r>
            <a:r>
              <a:rPr lang="tr-TR" sz="3200" dirty="0" err="1" smtClean="0"/>
              <a:t>kanamasIdIr</a:t>
            </a:r>
            <a:r>
              <a:rPr lang="tr-TR" sz="3200" dirty="0" smtClean="0"/>
              <a:t>!</a:t>
            </a:r>
            <a:endParaRPr lang="tr-TR" sz="3200" dirty="0"/>
          </a:p>
        </p:txBody>
      </p:sp>
      <p:sp>
        <p:nvSpPr>
          <p:cNvPr id="2662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z="2800" smtClean="0"/>
              <a:t>Yaklaşık her 28 günlük dönemde kadınların yumurtalıklardan bir yumurtacık, yumurtalık kanalına bırakılır. </a:t>
            </a:r>
          </a:p>
          <a:p>
            <a:pPr eaLnBrk="1" hangingPunct="1"/>
            <a:r>
              <a:rPr lang="tr-TR" altLang="tr-TR" sz="2800" smtClean="0"/>
              <a:t>Kadın üreme organı içinde yumurtlama için oluşan dokular aylık düzenli olarak vücuttan dışarı atılır. Bu olay adet kanaması şeklinde adlandırılır. </a:t>
            </a:r>
          </a:p>
          <a:p>
            <a:pPr eaLnBrk="1" hangingPunct="1"/>
            <a:endParaRPr lang="tr-TR" altLang="tr-TR" sz="2800" smtClean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4681538"/>
            <a:ext cx="2932112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smtClean="0">
                <a:solidFill>
                  <a:schemeClr val="tx1"/>
                </a:solidFill>
              </a:rPr>
              <a:t>ERGENLİĞİN TANIMI</a:t>
            </a:r>
            <a:br>
              <a:rPr lang="tr-TR" sz="4000" smtClean="0">
                <a:solidFill>
                  <a:schemeClr val="tx1"/>
                </a:solidFill>
              </a:rPr>
            </a:br>
            <a:endParaRPr lang="tr-TR" sz="4000" smtClean="0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500438" y="1000125"/>
            <a:ext cx="4714875" cy="51435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Ergenlik, çocuklukla yetişkinlik arasında kalan bir “ara dönemdir”. </a:t>
            </a:r>
          </a:p>
          <a:p>
            <a:pPr marL="109728" indent="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tr-TR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2"/>
              <a:buChar char=""/>
              <a:defRPr/>
            </a:pPr>
            <a:r>
              <a:rPr lang="tr-TR" sz="2800" dirty="0">
                <a:solidFill>
                  <a:prstClr val="black"/>
                </a:solidFill>
              </a:rPr>
              <a:t>Buluğ </a:t>
            </a:r>
            <a:r>
              <a:rPr lang="tr-TR" sz="2800" dirty="0" smtClean="0">
                <a:solidFill>
                  <a:prstClr val="black"/>
                </a:solidFill>
              </a:rPr>
              <a:t>(ön </a:t>
            </a:r>
            <a:r>
              <a:rPr lang="tr-TR" sz="2800" dirty="0">
                <a:solidFill>
                  <a:prstClr val="black"/>
                </a:solidFill>
              </a:rPr>
              <a:t>ergenlik) ergenliğin başlarındaki gelişme dönemidir</a:t>
            </a:r>
            <a:r>
              <a:rPr lang="tr-TR" sz="2800" dirty="0" smtClean="0">
                <a:solidFill>
                  <a:prstClr val="black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2DA2BF"/>
              </a:buClr>
              <a:buFont typeface="Wingdings 2"/>
              <a:buChar char=""/>
              <a:defRPr/>
            </a:pPr>
            <a:endParaRPr lang="tr-TR" sz="28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tr-TR" sz="2800" dirty="0" smtClean="0"/>
              <a:t>Ergenlik, buluğla başlar ve bedenin büyümesinin sona ermesi ile biter.</a:t>
            </a:r>
          </a:p>
        </p:txBody>
      </p:sp>
      <p:sp>
        <p:nvSpPr>
          <p:cNvPr id="9220" name="Küçük Resim Yer Tutucusu 1"/>
          <p:cNvSpPr>
            <a:spLocks noGrp="1" noTextEdit="1"/>
          </p:cNvSpPr>
          <p:nvPr>
            <p:ph type="clipArt" sz="half" idx="1"/>
          </p:nvPr>
        </p:nvSpPr>
        <p:spPr/>
      </p:sp>
      <p:pic>
        <p:nvPicPr>
          <p:cNvPr id="9221" name="Picture 2" descr="http://www.neclailhanipekci.k12.tr/upload/news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7538"/>
            <a:ext cx="3251200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adet </a:t>
            </a:r>
            <a:r>
              <a:rPr lang="tr-TR" dirty="0" err="1" smtClean="0"/>
              <a:t>kanamasI</a:t>
            </a:r>
            <a:endParaRPr lang="tr-TR" dirty="0"/>
          </a:p>
        </p:txBody>
      </p:sp>
      <p:sp>
        <p:nvSpPr>
          <p:cNvPr id="2765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2800" dirty="0" smtClean="0"/>
              <a:t>10-16 yaşları arasında başlar.</a:t>
            </a:r>
          </a:p>
          <a:p>
            <a:pPr eaLnBrk="1" hangingPunct="1"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Bu kanama dönemi ortalama olarak 6 gün devam eder. </a:t>
            </a:r>
          </a:p>
          <a:p>
            <a:pPr eaLnBrk="1" hangingPunct="1">
              <a:buClr>
                <a:srgbClr val="3333CC"/>
              </a:buClr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Kızlar bu sırada hassas ve sinirli olabilirler.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dirty="0" smtClean="0">
                <a:solidFill>
                  <a:srgbClr val="000000"/>
                </a:solidFill>
              </a:rPr>
              <a:t>İlk yıllarda bu kanama düzensizdir.</a:t>
            </a:r>
            <a:r>
              <a:rPr lang="tr-TR" sz="2800" dirty="0" smtClean="0">
                <a:solidFill>
                  <a:schemeClr val="tx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800" smtClean="0"/>
              <a:t>Bir süre sonra  kanamalar düzene </a:t>
            </a:r>
          </a:p>
          <a:p>
            <a:pPr marL="0" indent="0"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tr-TR" sz="2800" smtClean="0"/>
              <a:t>(28-35 günde bir) girecektir.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r-TR" sz="2400" dirty="0" smtClean="0">
              <a:solidFill>
                <a:schemeClr val="tx2"/>
              </a:solidFill>
            </a:endParaRPr>
          </a:p>
          <a:p>
            <a:pPr eaLnBrk="1" hangingPunct="1">
              <a:buClr>
                <a:srgbClr val="3333CC"/>
              </a:buClr>
              <a:defRPr/>
            </a:pPr>
            <a:endParaRPr lang="tr-TR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tr-TR" sz="24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tr-TR" sz="2400" dirty="0">
                <a:solidFill>
                  <a:srgbClr val="CC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28675" name="İçerik Yer Tutucusu 2"/>
          <p:cNvSpPr>
            <a:spLocks noGrp="1"/>
          </p:cNvSpPr>
          <p:nvPr>
            <p:ph idx="1"/>
          </p:nvPr>
        </p:nvSpPr>
        <p:spPr>
          <a:xfrm>
            <a:off x="395288" y="620713"/>
            <a:ext cx="7300912" cy="5835650"/>
          </a:xfrm>
        </p:spPr>
        <p:txBody>
          <a:bodyPr/>
          <a:lstStyle/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Adet döneminde hijyenik ped kullanılır.</a:t>
            </a:r>
          </a:p>
          <a:p>
            <a:pPr eaLnBrk="1" hangingPunct="1"/>
            <a:r>
              <a:rPr lang="tr-TR" altLang="tr-TR" sz="3600" b="1" smtClean="0">
                <a:solidFill>
                  <a:srgbClr val="FF0000"/>
                </a:solidFill>
              </a:rPr>
              <a:t>Kullanılan her pedin 2-3 saat kadar süre geçtikten sonra mutlaka değiştirilmesi gereklidir!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KARIN AĞRISI NEDEN OLUYOR?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1382713"/>
            <a:ext cx="7227887" cy="5475287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det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kanamaları sırasında rahatsızlık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ve ağrı duyma yaygındır. Bu ağrı, genellikle karnın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alt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kısmında olur.</a:t>
            </a:r>
            <a:endParaRPr lang="tr-TR" sz="24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Ağrı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bazen sürekli bir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sancı,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bazen de bir ağırlık duygusu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şeklinde olabilir.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Adet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döneminde salgılanan bir madde (</a:t>
            </a:r>
            <a:r>
              <a:rPr lang="tr-TR" sz="2400" b="1" dirty="0" err="1">
                <a:solidFill>
                  <a:srgbClr val="FF0000"/>
                </a:solidFill>
                <a:latin typeface="Comic Sans MS" pitchFamily="66" charset="0"/>
              </a:rPr>
              <a:t>prostaglandin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karnımızda kasılmalara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neden olur. </a:t>
            </a:r>
            <a:endParaRPr lang="tr-TR" sz="24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Bu </a:t>
            </a: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kasılmalar sayesinde 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dokuların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ışarı atılması gerçekleşir.</a:t>
            </a:r>
          </a:p>
          <a:p>
            <a:pPr marL="274320" indent="-27432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defRPr/>
            </a:pPr>
            <a:r>
              <a:rPr lang="tr-TR" sz="2400" b="1" dirty="0" smtClean="0">
                <a:solidFill>
                  <a:srgbClr val="FF0000"/>
                </a:solidFill>
                <a:latin typeface="Comic Sans MS" pitchFamily="66" charset="0"/>
              </a:rPr>
              <a:t>Bu olay nedeni ile ağrı hissederiz. </a:t>
            </a:r>
            <a:r>
              <a:rPr lang="tr-TR" sz="2400" dirty="0" smtClean="0">
                <a:solidFill>
                  <a:srgbClr val="FFFFFF"/>
                </a:solidFill>
                <a:latin typeface="Times New Roman" pitchFamily="18" charset="0"/>
              </a:rPr>
              <a:t>dışarı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93037" cy="1462087"/>
          </a:xfrm>
        </p:spPr>
        <p:txBody>
          <a:bodyPr/>
          <a:lstStyle/>
          <a:p>
            <a:pPr marL="457200" indent="-457200" algn="ctr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KARIN AĞRISINA</a:t>
            </a:r>
            <a: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/>
            </a:r>
            <a:b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</a:t>
            </a:r>
            <a:r>
              <a:rPr lang="tr-TR" sz="24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karşI</a:t>
            </a:r>
            <a:r>
              <a:rPr lang="tr-TR" sz="240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 neler </a:t>
            </a:r>
            <a:r>
              <a:rPr lang="tr-TR" sz="2400" dirty="0" err="1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yapabİlİrİz</a:t>
            </a:r>
            <a: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?</a:t>
            </a:r>
            <a:br>
              <a:rPr lang="tr-TR" sz="2400" dirty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288" y="1916113"/>
            <a:ext cx="8559800" cy="42164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Egzersiz</a:t>
            </a: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Ilık duş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Ayaklara sıcak su </a:t>
            </a:r>
            <a:endParaRPr lang="tr-TR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torbası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Normal gündelik </a:t>
            </a:r>
            <a:endParaRPr lang="tr-TR" sz="3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Wingdings 2"/>
              <a:buNone/>
              <a:defRPr/>
            </a:pPr>
            <a:r>
              <a:rPr lang="tr-TR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etkinliklere </a:t>
            </a:r>
            <a:r>
              <a:rPr lang="tr-TR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</a:rPr>
              <a:t>devam</a:t>
            </a:r>
            <a:endParaRPr lang="tr-TR" sz="36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0" indent="0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defRPr/>
            </a:pPr>
            <a:endParaRPr lang="tr-TR" sz="3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4" name="Picture 6" descr="D:\Belgelerim\yasemin\Ergenlik\egzers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4913" y="1557338"/>
            <a:ext cx="4114800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3400" dirty="0" err="1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KIzlarIn</a:t>
            </a:r>
            <a:r>
              <a:rPr lang="tr-TR" sz="3400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tr-T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yaşa göre </a:t>
            </a:r>
            <a:r>
              <a:rPr lang="tr-TR" sz="34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fİZİKSEL</a:t>
            </a:r>
            <a:r>
              <a:rPr lang="tr-TR" sz="340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 </a:t>
            </a:r>
            <a:r>
              <a:rPr lang="tr-TR" sz="3400" dirty="0" err="1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FFCC00"/>
                </a:solidFill>
                <a:latin typeface="Comic Sans MS" pitchFamily="66" charset="0"/>
              </a:rPr>
              <a:t>Gelİşİmİ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15" name="İçerik Yer Tutucusu 14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3754438" cy="4497388"/>
          </a:xfrm>
        </p:spPr>
        <p:txBody>
          <a:bodyPr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3500" dirty="0">
                <a:solidFill>
                  <a:srgbClr val="FF33CC"/>
                </a:solidFill>
              </a:rPr>
              <a:t>11-12 </a:t>
            </a:r>
            <a:r>
              <a:rPr lang="tr-TR" sz="3500" dirty="0" smtClean="0">
                <a:solidFill>
                  <a:srgbClr val="FF33CC"/>
                </a:solidFill>
              </a:rPr>
              <a:t>Yaş</a:t>
            </a:r>
            <a:endParaRPr lang="tr-TR" sz="3500" dirty="0">
              <a:solidFill>
                <a:srgbClr val="FF33CC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Ön ergenlik başlar. Göğüsler </a:t>
            </a:r>
            <a:r>
              <a:rPr lang="tr-TR" sz="2600" b="1" dirty="0" smtClean="0">
                <a:solidFill>
                  <a:srgbClr val="002060"/>
                </a:solidFill>
                <a:latin typeface="Comic Sans MS" pitchFamily="66" charset="0"/>
              </a:rPr>
              <a:t>çıkar, </a:t>
            </a: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uçları belirginleşir.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Koltuk altınızda ve cinsel organınızın etrafında tüyler çıkmaya başlar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Kalçalarınız hafifçe genişler.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Aylık kanamalarınız başlayabilir.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sp>
        <p:nvSpPr>
          <p:cNvPr id="16" name="İçerik Yer Tutucusu 15"/>
          <p:cNvSpPr>
            <a:spLocks noGrp="1"/>
          </p:cNvSpPr>
          <p:nvPr>
            <p:ph sz="half" idx="2"/>
          </p:nvPr>
        </p:nvSpPr>
        <p:spPr>
          <a:xfrm>
            <a:off x="4178300" y="1557338"/>
            <a:ext cx="3922713" cy="45688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Wingdings 2"/>
              <a:buNone/>
              <a:defRPr/>
            </a:pPr>
            <a:r>
              <a:rPr lang="tr-TR" sz="3500" dirty="0" smtClean="0">
                <a:solidFill>
                  <a:srgbClr val="FF33CC"/>
                </a:solidFill>
              </a:rPr>
              <a:t> 13-14 </a:t>
            </a:r>
            <a:r>
              <a:rPr lang="tr-TR" sz="3500" dirty="0">
                <a:solidFill>
                  <a:srgbClr val="FF33CC"/>
                </a:solidFill>
              </a:rPr>
              <a:t>Yaş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Bu yaşlarda aylık kanamalarınız düzene girer.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Boyunuz eskisi kadar hızlı uzamaz.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rgbClr val="B13F9A"/>
              </a:buClr>
              <a:buFont typeface="Arial" pitchFamily="34" charset="0"/>
              <a:buChar char="•"/>
              <a:defRPr/>
            </a:pPr>
            <a:r>
              <a:rPr lang="tr-TR" sz="2600" b="1" dirty="0">
                <a:solidFill>
                  <a:srgbClr val="002060"/>
                </a:solidFill>
                <a:latin typeface="Comic Sans MS" pitchFamily="66" charset="0"/>
              </a:rPr>
              <a:t>Tüyleriniz çoğalır ve göğüsleriniz gelişmelerini sürdürür.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500034" y="714356"/>
            <a:ext cx="7196166" cy="74868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2771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tr-TR" altLang="tr-TR" sz="4800" smtClean="0"/>
              <a:t> BEDENİMİZDEKİ BU DEĞİŞİKLİKLERE NEDEN OLAN BAZI HORMONLARIMIZDIR…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301625"/>
            <a:ext cx="7702624" cy="53508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3200" dirty="0">
                <a:solidFill>
                  <a:schemeClr val="tx1"/>
                </a:solidFill>
              </a:rPr>
              <a:t>ERGENLİK </a:t>
            </a:r>
            <a:r>
              <a:rPr lang="tr-TR" sz="3200" dirty="0" err="1">
                <a:solidFill>
                  <a:schemeClr val="tx1"/>
                </a:solidFill>
              </a:rPr>
              <a:t>dönemİ</a:t>
            </a:r>
            <a:endParaRPr lang="tr-TR" sz="32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2489" name="Group 25"/>
          <p:cNvGraphicFramePr>
            <a:graphicFrameLocks noGrp="1"/>
          </p:cNvGraphicFramePr>
          <p:nvPr>
            <p:ph type="tbl" idx="1"/>
          </p:nvPr>
        </p:nvGraphicFramePr>
        <p:xfrm>
          <a:off x="457200" y="1052513"/>
          <a:ext cx="8435975" cy="5064125"/>
        </p:xfrm>
        <a:graphic>
          <a:graphicData uri="http://schemas.openxmlformats.org/drawingml/2006/table">
            <a:tbl>
              <a:tblPr/>
              <a:tblGrid>
                <a:gridCol w="4115139"/>
                <a:gridCol w="4320836"/>
              </a:tblGrid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A. Ergenliğin Başları (</a:t>
                      </a:r>
                      <a:r>
                        <a:rPr kumimoji="0" lang="tr-TR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charset="0"/>
                          <a:ea typeface="+mn-ea"/>
                          <a:cs typeface="Times New Roman" charset="0"/>
                        </a:rPr>
                        <a:t>Buluğ) </a:t>
                      </a:r>
                      <a:endParaRPr kumimoji="0" lang="tr-TR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cs typeface="Times New Roman" charset="0"/>
                      </a:endParaRP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10-12 yaş (kızlar)</a:t>
                      </a: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12-14 yaş (erkekler)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4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B. Ergenliğin Ortaları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13-16 yaş (kızlar)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cs typeface="Times New Roman" charset="0"/>
                        </a:rPr>
                        <a:t>15-17 yaş (erkekler)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9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C. Ergenliğin Sonları </a:t>
                      </a:r>
                    </a:p>
                  </a:txBody>
                  <a:tcPr marL="91448" marR="914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tr-TR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16-21 yaş </a:t>
                      </a:r>
                    </a:p>
                  </a:txBody>
                  <a:tcPr marL="91448" marR="914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38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" y="1600200"/>
            <a:ext cx="84915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4800" b="1">
                <a:solidFill>
                  <a:srgbClr val="660033"/>
                </a:solidFill>
                <a:latin typeface="Arial Black" pitchFamily="34" charset="0"/>
              </a:rPr>
              <a:t>BEDEN DEĞİŞİMİNE</a:t>
            </a:r>
          </a:p>
          <a:p>
            <a:pPr algn="ctr" eaLnBrk="0" hangingPunct="0"/>
            <a:r>
              <a:rPr lang="tr-TR" altLang="tr-TR" sz="4800" b="1">
                <a:solidFill>
                  <a:srgbClr val="660033"/>
                </a:solidFill>
                <a:latin typeface="Arial Black" pitchFamily="34" charset="0"/>
              </a:rPr>
              <a:t> TEPKİLER</a:t>
            </a:r>
          </a:p>
        </p:txBody>
      </p:sp>
      <p:pic>
        <p:nvPicPr>
          <p:cNvPr id="34819" name="Picture 2" descr="http://www.guzelliginmerkezi.com/wp-content/uploads/2011/10/kiz-cocuklarinda-ergenl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0767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0" y="381000"/>
            <a:ext cx="8353425" cy="1938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BEDENİNİN NASIL GÖRÜNDÜĞÜ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ERGEN İÇİN ÇOK ÖNEMLİDİR! </a:t>
            </a:r>
          </a:p>
        </p:txBody>
      </p:sp>
      <p:sp>
        <p:nvSpPr>
          <p:cNvPr id="35843" name="Dikdörtgen 1"/>
          <p:cNvSpPr>
            <a:spLocks noChangeArrowheads="1"/>
          </p:cNvSpPr>
          <p:nvPr/>
        </p:nvSpPr>
        <p:spPr bwMode="auto">
          <a:xfrm>
            <a:off x="2051050" y="2636838"/>
            <a:ext cx="446563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5125" indent="-255588" algn="ctr">
              <a:lnSpc>
                <a:spcPct val="90000"/>
              </a:lnSpc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r-TR" altLang="tr-TR" sz="3600">
                <a:solidFill>
                  <a:srgbClr val="000000"/>
                </a:solidFill>
                <a:latin typeface="Trebuchet MS" pitchFamily="34" charset="0"/>
              </a:rPr>
              <a:t>  Ergenlik döneminde fiziksel görünümle ilgili hassasiyet yüksektir.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bot Windows Başlangıc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dirty="0" smtClean="0"/>
              <a:t>UNUTMAYIN!</a:t>
            </a:r>
            <a:endParaRPr lang="tr-TR" dirty="0"/>
          </a:p>
        </p:txBody>
      </p:sp>
      <p:sp>
        <p:nvSpPr>
          <p:cNvPr id="3686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b="1" smtClean="0"/>
              <a:t>Fiziki görünümünüzle ilgili siz ne kadar hassassanız, arkadaşlarınız da bir o kadar hassas!</a:t>
            </a:r>
          </a:p>
          <a:p>
            <a:pPr eaLnBrk="1" hangingPunct="1"/>
            <a:r>
              <a:rPr lang="tr-TR" altLang="tr-TR" b="1" smtClean="0"/>
              <a:t>Dış görünüşünüzle ilgili espri yapılmasından rahatsız oluyorsanız, siz de arkadaşlarınıza bu tarz espri ve şakalar yapmayın! </a:t>
            </a:r>
          </a:p>
          <a:p>
            <a:pPr eaLnBrk="1" hangingPunct="1"/>
            <a:r>
              <a:rPr lang="tr-TR" altLang="tr-TR" b="1" smtClean="0"/>
              <a:t>Dış görünümü ile ilgili isimler, lakaplar uydurmayın! Bu sizin için ne kadar kırıcı ise diğerleri için de o kadar kırıcı!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260350"/>
            <a:ext cx="1573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66738" y="-101600"/>
            <a:ext cx="7691437" cy="60023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ERGENLİK 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HER ÇOCUKTA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AYRI YAŞLARDA </a:t>
            </a:r>
          </a:p>
          <a:p>
            <a:pPr algn="ctr" eaLnBrk="0" hangingPunct="0">
              <a:lnSpc>
                <a:spcPct val="120000"/>
              </a:lnSpc>
              <a:defRPr/>
            </a:pPr>
            <a:r>
              <a:rPr lang="tr-TR" sz="8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BAŞLAYABİLİR </a:t>
            </a:r>
            <a:r>
              <a:rPr lang="tr-TR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800">
                <a:solidFill>
                  <a:srgbClr val="E6125E"/>
                </a:solidFill>
              </a:rPr>
              <a:t>SOSYAL-DUYGUSAL GELİŞİM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* </a:t>
            </a:r>
            <a:r>
              <a:rPr lang="tr-TR" sz="3600" dirty="0"/>
              <a:t>K</a:t>
            </a:r>
            <a:r>
              <a:rPr lang="tr-TR" sz="3600" dirty="0" smtClean="0"/>
              <a:t>imlik </a:t>
            </a:r>
            <a:r>
              <a:rPr lang="tr-TR" sz="3600" dirty="0"/>
              <a:t>arayışı içine </a:t>
            </a:r>
            <a:r>
              <a:rPr lang="tr-TR" sz="3600" dirty="0" smtClean="0"/>
              <a:t>girilir.</a:t>
            </a:r>
            <a:endParaRPr lang="tr-TR" sz="3600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3600" dirty="0"/>
              <a:t>* Bir gruba dahil olma ve arkadaşlık ilişkileri çok önemlidir.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tr-TR" sz="3600" dirty="0" smtClean="0"/>
              <a:t>* </a:t>
            </a:r>
            <a:r>
              <a:rPr lang="tr-TR" sz="3600" dirty="0"/>
              <a:t>Yoğun bir duygusallık </a:t>
            </a:r>
            <a:r>
              <a:rPr lang="tr-TR" sz="3600" dirty="0" smtClean="0"/>
              <a:t>yaşanır.</a:t>
            </a:r>
            <a:endParaRPr lang="tr-TR" sz="3600" dirty="0"/>
          </a:p>
        </p:txBody>
      </p:sp>
      <p:pic>
        <p:nvPicPr>
          <p:cNvPr id="37892" name="Picture 2" descr="http://www.bilgiyaz.com/wp-content/uploads/2010/03/ergenlik-d%C3%B6nemi-150x1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437063"/>
            <a:ext cx="2220912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j00890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4343400"/>
            <a:ext cx="2124075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-14288" y="260350"/>
            <a:ext cx="8963026" cy="37861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DENGELİ VE UYUMLU İLKOKUL ÇOCUĞU GİDER,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YERİNE OLDUKÇA TEDİRGİN,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GÜÇ BEĞENEN VE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 ÇABUK TEPKİ </a:t>
            </a: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GÖSTEREN BİR GENÇ GELİR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067175"/>
            <a:ext cx="242887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304800" y="0"/>
            <a:ext cx="8839200" cy="5508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DUYGULAR HIZLA </a:t>
            </a:r>
          </a:p>
          <a:p>
            <a:pPr algn="ctr" eaLnBrk="0" hangingPunct="0">
              <a:defRPr/>
            </a:pPr>
            <a:r>
              <a:rPr lang="tr-TR" sz="8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İNİŞ ÇIKIŞ GÖSTERİR</a:t>
            </a:r>
          </a:p>
        </p:txBody>
      </p:sp>
      <p:graphicFrame>
        <p:nvGraphicFramePr>
          <p:cNvPr id="63491" name="Object 338"/>
          <p:cNvGraphicFramePr>
            <a:graphicFrameLocks noChangeAspect="1"/>
          </p:cNvGraphicFramePr>
          <p:nvPr/>
        </p:nvGraphicFramePr>
        <p:xfrm>
          <a:off x="304800" y="1752600"/>
          <a:ext cx="2057400" cy="2049463"/>
        </p:xfrm>
        <a:graphic>
          <a:graphicData uri="http://schemas.openxmlformats.org/presentationml/2006/ole">
            <p:oleObj spid="_x0000_s39939" name="Clip" r:id="rId6" imgW="804672" imgH="801929" progId="">
              <p:embed/>
            </p:oleObj>
          </a:graphicData>
        </a:graphic>
      </p:graphicFrame>
      <p:sp>
        <p:nvSpPr>
          <p:cNvPr id="63492" name="Line 4"/>
          <p:cNvSpPr>
            <a:spLocks noChangeShapeType="1"/>
          </p:cNvSpPr>
          <p:nvPr/>
        </p:nvSpPr>
        <p:spPr bwMode="auto">
          <a:xfrm flipH="1" flipV="1">
            <a:off x="990600" y="4114800"/>
            <a:ext cx="0" cy="24384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3493" name="Line 5"/>
          <p:cNvSpPr>
            <a:spLocks noChangeShapeType="1"/>
          </p:cNvSpPr>
          <p:nvPr/>
        </p:nvSpPr>
        <p:spPr bwMode="auto">
          <a:xfrm>
            <a:off x="8610600" y="838200"/>
            <a:ext cx="0" cy="3048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graphicFrame>
        <p:nvGraphicFramePr>
          <p:cNvPr id="63495" name="Object 339"/>
          <p:cNvGraphicFramePr>
            <a:graphicFrameLocks noChangeAspect="1"/>
          </p:cNvGraphicFramePr>
          <p:nvPr/>
        </p:nvGraphicFramePr>
        <p:xfrm>
          <a:off x="7532688" y="4913313"/>
          <a:ext cx="1611312" cy="1604962"/>
        </p:xfrm>
        <a:graphic>
          <a:graphicData uri="http://schemas.openxmlformats.org/presentationml/2006/ole">
            <p:oleObj spid="_x0000_s39942" name="Clip" r:id="rId7" imgW="1890000" imgH="1890000" progId="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ATLAM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2" grpId="0" animBg="1"/>
      <p:bldP spid="6349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549275"/>
            <a:ext cx="6084887" cy="23336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5400" dirty="0" smtClean="0"/>
              <a:t>Duygular hassaslaşır…</a:t>
            </a:r>
            <a:endParaRPr lang="tr-TR" sz="5400" dirty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627717" name="Picture 5" descr="j01346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793750"/>
            <a:ext cx="3775075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 descr="MCj0290655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357563"/>
            <a:ext cx="2341563" cy="238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7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746125" y="874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r-TR" altLang="tr-TR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835342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tr-TR" altLang="tr-TR" sz="4400">
                <a:solidFill>
                  <a:srgbClr val="000000"/>
                </a:solidFill>
                <a:latin typeface="Trebuchet MS" pitchFamily="34" charset="0"/>
              </a:rPr>
              <a:t>GENÇ BİR AN ÖNCE </a:t>
            </a:r>
          </a:p>
          <a:p>
            <a:pPr algn="ctr" eaLnBrk="0" hangingPunct="0"/>
            <a:r>
              <a:rPr lang="tr-TR" altLang="tr-TR" sz="4400">
                <a:solidFill>
                  <a:srgbClr val="000000"/>
                </a:solidFill>
                <a:latin typeface="Trebuchet MS" pitchFamily="34" charset="0"/>
              </a:rPr>
              <a:t>BÜYÜMEK İÇİN SABIRSIZLANIR  ANCAK ÇOCUKSU DAVRANIŞLARDAN DA SIYRILAMAZ.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5813" y="3778250"/>
            <a:ext cx="2159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i="1" dirty="0" smtClean="0">
                <a:solidFill>
                  <a:srgbClr val="333399"/>
                </a:solidFill>
              </a:rPr>
              <a:t>BENİM DUYGULARIM NORMAL Mİ?</a:t>
            </a:r>
            <a:r>
              <a:rPr lang="tr-TR" dirty="0" smtClean="0">
                <a:solidFill>
                  <a:srgbClr val="333399"/>
                </a:solidFill>
              </a:rPr>
              <a:t> </a:t>
            </a:r>
            <a:endParaRPr lang="tr-TR" dirty="0"/>
          </a:p>
        </p:txBody>
      </p:sp>
      <p:sp>
        <p:nvSpPr>
          <p:cNvPr id="4301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Ergenlik dönemi yoğun çelişki ve zıt duyguların yaşandığı bir dönemdir.</a:t>
            </a:r>
          </a:p>
          <a:p>
            <a:pPr eaLnBrk="1" hangingPunct="1"/>
            <a:r>
              <a:rPr lang="tr-TR" altLang="tr-TR" sz="2800" smtClean="0">
                <a:solidFill>
                  <a:srgbClr val="000000"/>
                </a:solidFill>
              </a:rPr>
              <a:t>Bir an çok keyifli iken, bir dakika sonra kendilerini çok sıkkın ve mutsuz hissedebilirler.</a:t>
            </a:r>
            <a:endParaRPr lang="tr-TR" altLang="tr-TR" smtClean="0"/>
          </a:p>
          <a:p>
            <a:pPr eaLnBrk="1" hangingPunct="1"/>
            <a:r>
              <a:rPr lang="tr-TR" altLang="tr-TR" sz="2800" smtClean="0">
                <a:solidFill>
                  <a:srgbClr val="000000"/>
                </a:solidFill>
              </a:rPr>
              <a:t>Bu zıt duygular bu dönemde normaldir. Bu duygular karşısında telaşa kapılmamalıyız.</a:t>
            </a:r>
            <a:endParaRPr lang="tr-TR" altLang="tr-TR" smtClean="0"/>
          </a:p>
          <a:p>
            <a:pPr eaLnBrk="1" hangingPunct="1"/>
            <a:endParaRPr lang="tr-TR" altLang="tr-TR" smtClean="0"/>
          </a:p>
        </p:txBody>
      </p:sp>
      <p:sp>
        <p:nvSpPr>
          <p:cNvPr id="4" name="Dikdörtgen 3"/>
          <p:cNvSpPr/>
          <p:nvPr/>
        </p:nvSpPr>
        <p:spPr>
          <a:xfrm>
            <a:off x="3851275" y="5157788"/>
            <a:ext cx="3919538" cy="722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4100" b="1" dirty="0">
                <a:solidFill>
                  <a:srgbClr val="333399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j-ea"/>
                <a:cs typeface="+mj-cs"/>
              </a:rPr>
              <a:t>Gayet normal !</a:t>
            </a:r>
            <a:endParaRPr lang="tr-TR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5"/>
            <a:ext cx="8290818" cy="86409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AYRICA…</a:t>
            </a:r>
            <a:br>
              <a:rPr lang="tr-TR" sz="4000" dirty="0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</a:br>
            <a:endParaRPr lang="tr-TR" sz="4000" dirty="0" smtClean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1214438"/>
            <a:ext cx="7786687" cy="4911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Kişiye özel kalması gereken durumlara ihtiyaç duyulur.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Yeni şeyler deneme merakında artış olabilir.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Arkadaşlarına yönelme, arkadaşlarıyla daha çok vakit geçirme ve bir gruba dahil olma isteği artar.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Fark edilme ve takdir edilme isteğinde artış olur.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Kurallara karşı tepki düzeyi artabilir.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endParaRPr lang="tr-TR" sz="2800" dirty="0" smtClean="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tr-TR" sz="2800" dirty="0" smtClean="0"/>
          </a:p>
        </p:txBody>
      </p:sp>
      <p:pic>
        <p:nvPicPr>
          <p:cNvPr id="44036" name="Picture 4" descr="MCj0281098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3563" y="4629150"/>
            <a:ext cx="2230437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16383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r-TR" sz="6000" i="1" u="sng" dirty="0"/>
              <a:t>ERGENİN AİLESİYLE İLİŞKİLERİ</a:t>
            </a:r>
          </a:p>
        </p:txBody>
      </p:sp>
      <p:pic>
        <p:nvPicPr>
          <p:cNvPr id="150532" name="Picture 4" descr="j01400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3068638"/>
            <a:ext cx="2600325" cy="2571750"/>
          </a:xfrm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2220913"/>
            <a:ext cx="2633663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rgbClr val="3333CC"/>
              </a:buClr>
              <a:buFont typeface="Wingdings 2"/>
              <a:buNone/>
              <a:defRPr/>
            </a:pP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Ergenler kendilerini,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anne-babalarıyla ilgili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çelişkili (birbirine zıt)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duygular </a:t>
            </a:r>
            <a:r>
              <a:rPr lang="tr-TR" sz="4000" dirty="0" smtClean="0">
                <a:solidFill>
                  <a:srgbClr val="000000"/>
                </a:solidFill>
                <a:latin typeface="Tahoma"/>
              </a:rPr>
              <a:t>yaşarken </a:t>
            </a:r>
            <a:r>
              <a:rPr lang="tr-TR" sz="4000" dirty="0">
                <a:solidFill>
                  <a:srgbClr val="000000"/>
                </a:solidFill>
                <a:latin typeface="Tahoma"/>
              </a:rPr>
              <a:t>bulabilirler.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46084" name="Picture 2" descr="http://www.yazarkafe.com/images/blog/ZF9jgVBS7pE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4365625"/>
            <a:ext cx="2265362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http://www.bilgievi.gen.tr/Files/Content/ergenlik-belirtil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508500"/>
            <a:ext cx="2351087" cy="178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913"/>
            <a:ext cx="7228656" cy="719807"/>
          </a:xfrm>
        </p:spPr>
        <p:txBody>
          <a:bodyPr>
            <a:noAutofit/>
          </a:bodyPr>
          <a:lstStyle/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tr-TR" sz="3200" dirty="0" smtClean="0">
                <a:solidFill>
                  <a:schemeClr val="accent2">
                    <a:lumMod val="50000"/>
                  </a:schemeClr>
                </a:solidFill>
              </a:rPr>
              <a:t>BU ŞİKAYETLER TANIDIK GELDİ Mİ???</a:t>
            </a:r>
            <a:endParaRPr lang="tr-TR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7107" name="İçerik Yer Tutucusu 2"/>
          <p:cNvSpPr>
            <a:spLocks noGrp="1"/>
          </p:cNvSpPr>
          <p:nvPr>
            <p:ph idx="1"/>
          </p:nvPr>
        </p:nvSpPr>
        <p:spPr>
          <a:xfrm>
            <a:off x="323850" y="1052513"/>
            <a:ext cx="7615238" cy="540543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smtClean="0">
                <a:latin typeface="Comic Sans MS" pitchFamily="66" charset="0"/>
                <a:ea typeface="Times New Roman" pitchFamily="18" charset="0"/>
                <a:cs typeface="Arial" charset="0"/>
              </a:rPr>
              <a:t>«Her şeye karışıyorsunuz. Beni hiç anlamıyorsunuz.»</a:t>
            </a:r>
          </a:p>
          <a:p>
            <a:pPr eaLnBrk="1" hangingPunct="1">
              <a:lnSpc>
                <a:spcPct val="150000"/>
              </a:lnSpc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tr-TR" altLang="tr-TR" sz="2800" b="1" smtClean="0">
                <a:latin typeface="Comic Sans MS" pitchFamily="66" charset="0"/>
                <a:ea typeface="Times New Roman" pitchFamily="18" charset="0"/>
                <a:cs typeface="Arial" charset="0"/>
              </a:rPr>
              <a:t>«Hem “büyüdün artık” diyerek sorumluluklarımı yerine getirmemi istiyorsunuz; hem de bir şey yapmak istediğimde “daha küçüksün” diyorsunuz.»</a:t>
            </a:r>
          </a:p>
          <a:p>
            <a:pPr eaLnBrk="1" hangingPunct="1">
              <a:tabLst>
                <a:tab pos="457200" algn="l"/>
              </a:tabLst>
            </a:pPr>
            <a:endParaRPr lang="tr-TR" altLang="tr-TR" smtClean="0">
              <a:ea typeface="Times New Roman" pitchFamily="18" charset="0"/>
              <a:cs typeface="Arial" charset="0"/>
            </a:endParaRP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488" y="1700213"/>
            <a:ext cx="18097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620713"/>
            <a:ext cx="7227887" cy="58356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rgbClr val="3333CC"/>
              </a:buClr>
              <a:buSzPct val="60000"/>
              <a:buFont typeface="Wingdings 2"/>
              <a:buNone/>
              <a:defRPr/>
            </a:pPr>
            <a:r>
              <a:rPr lang="tr-TR" sz="4400" dirty="0">
                <a:solidFill>
                  <a:srgbClr val="000000"/>
                </a:solidFill>
                <a:latin typeface="Tahoma"/>
              </a:rPr>
              <a:t>İnsan vücudunda adeta bir iç saat vardır. Ve gerekli olgunluk </a:t>
            </a:r>
            <a:r>
              <a:rPr lang="tr-TR" sz="4400" dirty="0" smtClean="0">
                <a:solidFill>
                  <a:srgbClr val="000000"/>
                </a:solidFill>
                <a:latin typeface="Tahoma"/>
              </a:rPr>
              <a:t>düzeyine </a:t>
            </a:r>
            <a:r>
              <a:rPr lang="tr-TR" sz="4400" dirty="0">
                <a:solidFill>
                  <a:srgbClr val="000000"/>
                </a:solidFill>
                <a:latin typeface="Tahoma"/>
              </a:rPr>
              <a:t>geldiğinde bazı değişiklikleri başlatmak için alarm vermektedir.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4149725"/>
            <a:ext cx="2190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/>
          </a:p>
        </p:txBody>
      </p:sp>
      <p:sp>
        <p:nvSpPr>
          <p:cNvPr id="48131" name="İçerik Yer Tutucusu 2"/>
          <p:cNvSpPr>
            <a:spLocks noGrp="1"/>
          </p:cNvSpPr>
          <p:nvPr>
            <p:ph idx="1"/>
          </p:nvPr>
        </p:nvSpPr>
        <p:spPr>
          <a:xfrm>
            <a:off x="539750" y="260350"/>
            <a:ext cx="7156450" cy="6196013"/>
          </a:xfrm>
        </p:spPr>
        <p:txBody>
          <a:bodyPr/>
          <a:lstStyle/>
          <a:p>
            <a:pPr eaLnBrk="1" hangingPunct="1">
              <a:buClr>
                <a:srgbClr val="B13F9A"/>
              </a:buClr>
            </a:pPr>
            <a:r>
              <a:rPr lang="tr-TR" altLang="tr-TR" sz="3000" smtClean="0">
                <a:solidFill>
                  <a:srgbClr val="000000"/>
                </a:solidFill>
              </a:rPr>
              <a:t>Herkes bu dönemde «anlaşılmadığından» şikayet eder. Ama bu durum geçicidir. </a:t>
            </a:r>
            <a:endParaRPr lang="tr-TR" altLang="tr-TR" sz="3000" smtClean="0"/>
          </a:p>
          <a:p>
            <a:pPr eaLnBrk="1" hangingPunct="1"/>
            <a:r>
              <a:rPr lang="tr-TR" altLang="tr-TR" sz="3000" smtClean="0"/>
              <a:t>Sizin anne ve babanız da zamanında böyle şikayetlerde bulundu...</a:t>
            </a:r>
          </a:p>
          <a:p>
            <a:pPr eaLnBrk="1" hangingPunct="1"/>
            <a:r>
              <a:rPr lang="tr-TR" altLang="tr-TR" sz="3000" smtClean="0"/>
              <a:t>Genç ve çocukluk arasındaki bu belirsiz dönemde anne ve babanızın da size nasıl davranacağına karar verememesi çok normal. Bu durum onlar için de zor!</a:t>
            </a:r>
          </a:p>
          <a:p>
            <a:pPr eaLnBrk="1" hangingPunct="1"/>
            <a:r>
              <a:rPr lang="tr-TR" altLang="tr-TR" sz="3000" smtClean="0"/>
              <a:t>Unutmayın! Zaman geçtikçe aileniz de size nasıl davranılması gerektiğini keşfedecek.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50179" name="İçerik Yer Tutucusu 2"/>
          <p:cNvSpPr>
            <a:spLocks noGrp="1"/>
          </p:cNvSpPr>
          <p:nvPr>
            <p:ph idx="1"/>
          </p:nvPr>
        </p:nvSpPr>
        <p:spPr>
          <a:xfrm>
            <a:off x="468313" y="620713"/>
            <a:ext cx="7227887" cy="5835650"/>
          </a:xfrm>
        </p:spPr>
        <p:txBody>
          <a:bodyPr/>
          <a:lstStyle/>
          <a:p>
            <a:pPr eaLnBrk="1" hangingPunct="1"/>
            <a:r>
              <a:rPr lang="tr-TR" altLang="tr-TR" smtClean="0"/>
              <a:t>Vücutlar değişirken yeni duygular da ortaya çıkar. </a:t>
            </a:r>
          </a:p>
          <a:p>
            <a:pPr eaLnBrk="1" hangingPunct="1"/>
            <a:r>
              <a:rPr lang="tr-TR" altLang="tr-TR" smtClean="0"/>
              <a:t>Karşı cinsle ilgili farklı duygular hissetmeye başlanır.</a:t>
            </a:r>
          </a:p>
          <a:p>
            <a:pPr eaLnBrk="1" hangingPunct="1"/>
            <a:r>
              <a:rPr lang="tr-TR" altLang="tr-TR" smtClean="0"/>
              <a:t>Erkekler veya kızlar birbirlerini, birdenbire, daha önce olmadığı kadar ilginç bulmaya başlar.</a:t>
            </a:r>
          </a:p>
        </p:txBody>
      </p:sp>
      <p:pic>
        <p:nvPicPr>
          <p:cNvPr id="50180" name="Picture 2" descr="http://static.pudra.com/generated/7262/610x345/ergenlik_mk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3429000"/>
            <a:ext cx="5233987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6" descr="MCj0406110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141788"/>
            <a:ext cx="18415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Teşekkürler!</a:t>
            </a:r>
            <a:endParaRPr lang="tr-TR" dirty="0"/>
          </a:p>
        </p:txBody>
      </p:sp>
      <p:sp>
        <p:nvSpPr>
          <p:cNvPr id="51203" name="Metin Yer Tutucusu 5"/>
          <p:cNvSpPr>
            <a:spLocks noGrp="1"/>
          </p:cNvSpPr>
          <p:nvPr>
            <p:ph type="body" sz="half" idx="2"/>
          </p:nvPr>
        </p:nvSpPr>
        <p:spPr>
          <a:xfrm>
            <a:off x="5364163" y="3789363"/>
            <a:ext cx="3429000" cy="1919287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dirty="0" smtClean="0"/>
          </a:p>
        </p:txBody>
      </p:sp>
      <p:sp>
        <p:nvSpPr>
          <p:cNvPr id="7" name="Resim Yer Tutucusu 6"/>
          <p:cNvSpPr>
            <a:spLocks noGrp="1"/>
          </p:cNvSpPr>
          <p:nvPr>
            <p:ph type="pic" idx="1"/>
          </p:nvPr>
        </p:nvSpPr>
        <p:spPr>
          <a:ln/>
        </p:spPr>
      </p:sp>
      <p:pic>
        <p:nvPicPr>
          <p:cNvPr id="512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981075"/>
            <a:ext cx="24479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2" descr="http://okulweb.meb.gov.tr/18/01/965671/belgeler/rehberlik/dokumanlar/ergenlik_dosyalar/image00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982663"/>
            <a:ext cx="1752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333375"/>
            <a:ext cx="8447088" cy="5605463"/>
          </a:xfrm>
        </p:spPr>
        <p:txBody>
          <a:bodyPr/>
          <a:lstStyle/>
          <a:p>
            <a:pPr marL="109538" indent="0" algn="ctr" eaLnBrk="1" hangingPunct="1">
              <a:buFont typeface="Wingdings 2" pitchFamily="18" charset="2"/>
              <a:buNone/>
            </a:pPr>
            <a:r>
              <a:rPr lang="tr-TR" altLang="tr-TR" sz="4400" smtClean="0"/>
              <a:t>Ülkemizde ergenlik dönemi ortalama olarak </a:t>
            </a:r>
            <a:r>
              <a:rPr lang="tr-TR" altLang="tr-TR" sz="4400" u="sng" smtClean="0"/>
              <a:t>kızlarda 10-12</a:t>
            </a:r>
            <a:r>
              <a:rPr lang="tr-TR" altLang="tr-TR" sz="4400" smtClean="0"/>
              <a:t>, erkeklerde 12-14 yaşları arasında başlar. </a:t>
            </a:r>
          </a:p>
        </p:txBody>
      </p:sp>
      <p:sp>
        <p:nvSpPr>
          <p:cNvPr id="12292" name="Slayt Numarası Yer Tutucusu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F4F5C0-7760-4B8B-B6F4-ACAEA90FDA91}" type="slidenum">
              <a:rPr lang="tr-TR" altLang="tr-TR" smtClean="0">
                <a:solidFill>
                  <a:srgbClr val="0033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tr-TR" altLang="tr-TR" smtClean="0">
              <a:solidFill>
                <a:srgbClr val="003300"/>
              </a:solidFill>
            </a:endParaRPr>
          </a:p>
        </p:txBody>
      </p:sp>
      <p:pic>
        <p:nvPicPr>
          <p:cNvPr id="12293" name="Picture 2" descr="http://saglik.meleklermekani.com/wp-content/uploads/Ergenlik-Nedi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0013" y="3357563"/>
            <a:ext cx="3298825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11188" y="476250"/>
            <a:ext cx="7085012" cy="5980113"/>
          </a:xfrm>
        </p:spPr>
        <p:txBody>
          <a:bodyPr>
            <a:normAutofit/>
          </a:bodyPr>
          <a:lstStyle/>
          <a:p>
            <a:pPr marL="10972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4400" dirty="0" smtClean="0"/>
              <a:t>Ergenlikteki fiziksel gelişme, kız ve erkek çocuklarda aynı zamanda ve aynı hızda olmaz. </a:t>
            </a:r>
          </a:p>
          <a:p>
            <a:pPr marL="109728" indent="0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tr-TR" sz="4400" u="sng" dirty="0" smtClean="0"/>
              <a:t>Kızlar ergenliğe daha erken girerler.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endParaRPr lang="tr-T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250825" y="981075"/>
            <a:ext cx="8621713" cy="3613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lnSpc>
                <a:spcPct val="130000"/>
              </a:lnSpc>
              <a:defRPr/>
            </a:pPr>
            <a:r>
              <a:rPr lang="tr-TR" sz="7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BÜYÜME</a:t>
            </a:r>
            <a:r>
              <a:rPr lang="tr-TR" sz="7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endParaRPr lang="tr-TR" sz="4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TÜM BEDENDE DEĞİŞİK HIZLA GERÇEKLEŞİR.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ÖNCE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AYAKLAR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ELLER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  <a:p>
            <a:pPr algn="ctr" eaLnBrk="0" hangingPunct="0">
              <a:lnSpc>
                <a:spcPct val="130000"/>
              </a:lnSpc>
              <a:defRPr/>
            </a:pP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YÜZDE,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BURUN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VE </a:t>
            </a:r>
            <a:r>
              <a:rPr lang="tr-TR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ÇENE</a:t>
            </a:r>
            <a:r>
              <a:rPr lang="tr-TR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BÜYÜR.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2001838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zem varsayılan 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0" y="184150"/>
            <a:ext cx="9144000" cy="3540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BÜYÜME </a:t>
            </a:r>
          </a:p>
          <a:p>
            <a:pPr algn="ctr" eaLnBrk="0" hangingPunct="0">
              <a:defRPr/>
            </a:pPr>
            <a:r>
              <a:rPr lang="tr-TR" sz="36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ÖZELLİKLE 11-16 YAŞLARINDA HIZLIDIR.</a:t>
            </a:r>
          </a:p>
          <a:p>
            <a:pPr algn="ctr" eaLnBrk="0" hangingPunct="0">
              <a:defRPr/>
            </a:pPr>
            <a:endParaRPr lang="tr-TR" sz="36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 eaLnBrk="0" hangingPunct="0">
              <a:defRPr/>
            </a:pPr>
            <a:r>
              <a:rPr lang="tr-TR" sz="40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DAHA SONRA YAVAŞLAR.</a:t>
            </a:r>
          </a:p>
          <a:p>
            <a:pPr algn="ctr" eaLnBrk="0" hangingPunct="0">
              <a:defRPr/>
            </a:pPr>
            <a:endParaRPr lang="tr-TR" sz="40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32263" y="3284538"/>
            <a:ext cx="879475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IS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6387" name="İçerik Yer Tutucusu 2"/>
          <p:cNvSpPr>
            <a:spLocks noGrp="1"/>
          </p:cNvSpPr>
          <p:nvPr>
            <p:ph idx="1"/>
          </p:nvPr>
        </p:nvSpPr>
        <p:spPr>
          <a:xfrm>
            <a:off x="323850" y="620713"/>
            <a:ext cx="7372350" cy="5835650"/>
          </a:xfrm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tr-TR" altLang="tr-TR" sz="4000" smtClean="0"/>
              <a:t>Ergenlik öncesi ergende </a:t>
            </a:r>
            <a:r>
              <a:rPr lang="tr-TR" altLang="tr-TR" sz="4000" u="sng" smtClean="0"/>
              <a:t>iştah artışı</a:t>
            </a:r>
            <a:r>
              <a:rPr lang="tr-TR" altLang="tr-TR" sz="4000" smtClean="0"/>
              <a:t> görülür. Çünkü bu dönemde boy hızla uzar ve bu durum enerji gerektirir.</a:t>
            </a:r>
          </a:p>
        </p:txBody>
      </p:sp>
      <p:pic>
        <p:nvPicPr>
          <p:cNvPr id="16388" name="Picture 2" descr="http://i.milliyet.com.tr/SSArticleDetailWide/2012/02/03/fft68_mf4580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573463"/>
            <a:ext cx="4648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Zengin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1657</TotalTime>
  <Words>1075</Words>
  <Application>Microsoft Office PowerPoint</Application>
  <PresentationFormat>Ekran Gösterisi (4:3)</PresentationFormat>
  <Paragraphs>148</Paragraphs>
  <Slides>43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Zengin</vt:lpstr>
      <vt:lpstr>Clip</vt:lpstr>
      <vt:lpstr>ERGENLİK DÖNEMİNDE DEĞİŞİM</vt:lpstr>
      <vt:lpstr>ERGENLİĞİN TANIMI 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KIZLARIN FİZİKSEL DEĞİŞİMİ</vt:lpstr>
      <vt:lpstr>FİZİKSEL DEĞİŞİMLER</vt:lpstr>
      <vt:lpstr>Vücutta Tüylenme :</vt:lpstr>
      <vt:lpstr>Ter bezlerinin çalışmasının artması:  </vt:lpstr>
      <vt:lpstr>Yüzdeki sivilcelerin artması:</vt:lpstr>
      <vt:lpstr>KIzlarda ergenlİğe gİrerken görülen en önemlİ değİşİklİk adet kanamasIdIr!</vt:lpstr>
      <vt:lpstr>adet kanamasI</vt:lpstr>
      <vt:lpstr> </vt:lpstr>
      <vt:lpstr> KARIN AĞRISI NEDEN OLUYOR? </vt:lpstr>
      <vt:lpstr>KARIN AĞRISINA  karşI neler yapabİlİrİz? </vt:lpstr>
      <vt:lpstr>KIzlarIn yaşa göre fİZİKSEL Gelİşİmİ </vt:lpstr>
      <vt:lpstr> </vt:lpstr>
      <vt:lpstr>ERGENLİK dönemİ</vt:lpstr>
      <vt:lpstr>Slayt 27</vt:lpstr>
      <vt:lpstr>Slayt 28</vt:lpstr>
      <vt:lpstr>UNUTMAYIN!</vt:lpstr>
      <vt:lpstr>SOSYAL-DUYGUSAL GELİŞİM</vt:lpstr>
      <vt:lpstr>Slayt 31</vt:lpstr>
      <vt:lpstr>Slayt 32</vt:lpstr>
      <vt:lpstr>Slayt 33</vt:lpstr>
      <vt:lpstr>Slayt 34</vt:lpstr>
      <vt:lpstr>BENİM DUYGULARIM NORMAL Mİ? </vt:lpstr>
      <vt:lpstr>AYRICA… </vt:lpstr>
      <vt:lpstr>ERGENİN AİLESİYLE İLİŞKİLERİ</vt:lpstr>
      <vt:lpstr>Slayt 38</vt:lpstr>
      <vt:lpstr>BU ŞİKAYETLER TANIDIK GELDİ Mİ???</vt:lpstr>
      <vt:lpstr>Slayt 40</vt:lpstr>
      <vt:lpstr>Slayt 41</vt:lpstr>
      <vt:lpstr>Slayt 42</vt:lpstr>
      <vt:lpstr>Teşekkürler!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zeynep-gokalp</dc:creator>
  <cp:lastModifiedBy>xx</cp:lastModifiedBy>
  <cp:revision>171</cp:revision>
  <dcterms:created xsi:type="dcterms:W3CDTF">2012-04-26T10:52:52Z</dcterms:created>
  <dcterms:modified xsi:type="dcterms:W3CDTF">2017-04-25T08:32:21Z</dcterms:modified>
</cp:coreProperties>
</file>