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66FF"/>
    <a:srgbClr val="3366CC"/>
    <a:srgbClr val="996633"/>
    <a:srgbClr val="3366FF"/>
    <a:srgbClr val="990033"/>
    <a:srgbClr val="9020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jpe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FB149-8851-4C92-A298-97C49EF7A46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95033-21C1-4B67-B298-E2E790AE506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CA920-0724-48F2-9BC6-8D450A6BDD6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Küçük Resim Yer Tutucusu 3"/>
          <p:cNvSpPr>
            <a:spLocks noGrp="1"/>
          </p:cNvSpPr>
          <p:nvPr>
            <p:ph type="clipArt"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1654C-4D09-4866-99F3-6923674A730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D9B1B-4BA9-4470-AD2E-D601B3F5B22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3A59F-7087-4B21-8797-3B9C1D6535F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44359-FAE7-45D2-8E81-76187E671B7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E777D-FDD6-40E9-95AC-AAB80CFE3E5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0B1EE-1ED3-4393-AC99-E83632037F4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24F69-6613-4CB0-A365-477D797DA74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70AEC-CBF9-4175-8B44-E11AEC7FBC9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E43C7-66C0-4930-810F-1DB36FFC4F0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fld id="{F94EC38F-11A4-4632-9594-E4BDAE9FC35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 sz="2400">
                <a:latin typeface="Times New Roman" pitchFamily="18" charset="0"/>
              </a:endParaRP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sz="4800" b="1" smtClean="0">
                <a:solidFill>
                  <a:srgbClr val="90200A"/>
                </a:solidFill>
                <a:latin typeface="Arial Unicode MS" pitchFamily="34" charset="-128"/>
              </a:rPr>
              <a:t>SINAV KAYGISI VE BAŞETME YOLLARI</a:t>
            </a:r>
          </a:p>
        </p:txBody>
      </p:sp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mtClean="0"/>
              <a:t>Bilişsel Davranışçı Terapi Teknikleri</a:t>
            </a:r>
          </a:p>
        </p:txBody>
      </p:sp>
      <p:pic>
        <p:nvPicPr>
          <p:cNvPr id="16387" name="İçerik Yer Tutucus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196975"/>
            <a:ext cx="9612313" cy="7848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1741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15888"/>
            <a:ext cx="8964612" cy="674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SINAV KAYGISININ BELİRTİLERİ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smtClean="0"/>
          </a:p>
          <a:p>
            <a:pPr eaLnBrk="1" hangingPunct="1">
              <a:buFont typeface="Wingdings" pitchFamily="2" charset="2"/>
              <a:buNone/>
            </a:pPr>
            <a:endParaRPr lang="tr-TR" smtClean="0"/>
          </a:p>
        </p:txBody>
      </p:sp>
      <p:pic>
        <p:nvPicPr>
          <p:cNvPr id="18436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2060575"/>
            <a:ext cx="2160588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AutoShape 7"/>
          <p:cNvSpPr>
            <a:spLocks noChangeArrowheads="1"/>
          </p:cNvSpPr>
          <p:nvPr/>
        </p:nvSpPr>
        <p:spPr bwMode="auto">
          <a:xfrm>
            <a:off x="2916238" y="1916113"/>
            <a:ext cx="4608512" cy="865187"/>
          </a:xfrm>
          <a:prstGeom prst="wedgeRoundRectCallout">
            <a:avLst>
              <a:gd name="adj1" fmla="val -46417"/>
              <a:gd name="adj2" fmla="val 9697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r-TR"/>
              <a:t>Yapamayacağım…. Başarısız olacağım…. Kötü not alacağım…</a:t>
            </a:r>
          </a:p>
        </p:txBody>
      </p:sp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3563938" y="3933825"/>
            <a:ext cx="4608512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/>
              <a:t>1- Felaket yorumları içeren düşünceler, unutkanlık, dikkati toplayamama, konuları hatırlamakta güçlük gibi </a:t>
            </a:r>
            <a:r>
              <a:rPr lang="tr-TR" sz="2400" b="1" u="sng">
                <a:solidFill>
                  <a:srgbClr val="90200A"/>
                </a:solidFill>
              </a:rPr>
              <a:t>zihinsel belirtiler.</a:t>
            </a:r>
          </a:p>
          <a:p>
            <a:pPr>
              <a:spcBef>
                <a:spcPct val="50000"/>
              </a:spcBef>
            </a:pPr>
            <a:endParaRPr lang="tr-TR" u="sng">
              <a:solidFill>
                <a:srgbClr val="90200A"/>
              </a:solidFill>
            </a:endParaRPr>
          </a:p>
          <a:p>
            <a:pPr>
              <a:spcBef>
                <a:spcPct val="50000"/>
              </a:spcBef>
            </a:pPr>
            <a:endParaRPr lang="tr-TR"/>
          </a:p>
          <a:p>
            <a:pPr>
              <a:spcBef>
                <a:spcPct val="50000"/>
              </a:spcBef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                                                                 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mtClean="0"/>
              <a:t>                                                                              </a:t>
            </a:r>
          </a:p>
        </p:txBody>
      </p:sp>
      <p:pic>
        <p:nvPicPr>
          <p:cNvPr id="19460" name="Picture 4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2852738"/>
            <a:ext cx="2017713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684213" y="2205038"/>
            <a:ext cx="4032250" cy="283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/>
              <a:t>2- Gerginlik, sinirlilik, karamsarlık  korku hali, panik, kontrolü yitirme hissi, güvensizlik, çaresizlik ve heyecan gibi </a:t>
            </a:r>
            <a:r>
              <a:rPr lang="tr-TR" sz="2400" b="1" u="sng">
                <a:solidFill>
                  <a:srgbClr val="90200A"/>
                </a:solidFill>
              </a:rPr>
              <a:t>duygusal belirtiler.</a:t>
            </a:r>
            <a:r>
              <a:rPr lang="tr-TR" sz="2400" b="1"/>
              <a:t> </a:t>
            </a:r>
          </a:p>
          <a:p>
            <a:pPr>
              <a:spcBef>
                <a:spcPct val="50000"/>
              </a:spcBef>
            </a:pPr>
            <a:endParaRPr lang="tr-TR" sz="2400" b="1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 rot="1654887">
            <a:off x="6156325" y="1268413"/>
            <a:ext cx="2263775" cy="2089150"/>
          </a:xfrm>
          <a:prstGeom prst="cloudCallout">
            <a:avLst>
              <a:gd name="adj1" fmla="val -30870"/>
              <a:gd name="adj2" fmla="val 6207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tr-TR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588125" y="1700213"/>
            <a:ext cx="13668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 b="1"/>
              <a:t>Sınavım var … asabiyim.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mtClean="0"/>
              <a:t>                                                   </a:t>
            </a:r>
          </a:p>
        </p:txBody>
      </p:sp>
      <p:sp>
        <p:nvSpPr>
          <p:cNvPr id="20484" name="AutoShape 5"/>
          <p:cNvSpPr>
            <a:spLocks noChangeArrowheads="1"/>
          </p:cNvSpPr>
          <p:nvPr/>
        </p:nvSpPr>
        <p:spPr bwMode="auto">
          <a:xfrm>
            <a:off x="1979613" y="1773238"/>
            <a:ext cx="3240087" cy="1295400"/>
          </a:xfrm>
          <a:prstGeom prst="wedgeEllipseCallout">
            <a:avLst>
              <a:gd name="adj1" fmla="val -43338"/>
              <a:gd name="adj2" fmla="val 688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r-TR"/>
              <a:t>DERS ÇALIŞMAK İSTEMİYORUM…..</a:t>
            </a:r>
          </a:p>
        </p:txBody>
      </p:sp>
      <p:pic>
        <p:nvPicPr>
          <p:cNvPr id="20485" name="Picture 6" descr="images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924175"/>
            <a:ext cx="1289050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3779838" y="3141663"/>
            <a:ext cx="4824412" cy="247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600" b="1"/>
              <a:t>3- Kaçma (ders çalışmayı bırakma, sınavı yarıda bırakma) kaçınma (ders çalışmayı erteleme, sınava girmeme..)….. gibi </a:t>
            </a:r>
            <a:r>
              <a:rPr lang="tr-TR" sz="2600" b="1" u="sng">
                <a:solidFill>
                  <a:srgbClr val="90200A"/>
                </a:solidFill>
              </a:rPr>
              <a:t>davranışsal belirtiler.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SINAV KAYGISININ NEDENLERİ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5826125" cy="4038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700" smtClean="0"/>
              <a:t> </a:t>
            </a:r>
            <a:r>
              <a:rPr lang="tr-TR" sz="2700" b="1" u="sng" smtClean="0">
                <a:solidFill>
                  <a:srgbClr val="990033"/>
                </a:solidFill>
              </a:rPr>
              <a:t>1- Zamanı Etkin Kullanamama;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sz="2700" smtClean="0"/>
              <a:t>Sınava çalışmaya geç başlama konuların yetiştirilememesi veya erken başlanmasına karşın zamanı etkin kullanılması nedeniyle konuların yetiştirilememesi, konu tekrarın yapılamaması kaygıyı artırır. </a:t>
            </a:r>
          </a:p>
        </p:txBody>
      </p:sp>
      <p:pic>
        <p:nvPicPr>
          <p:cNvPr id="21508" name="Picture 4" descr="images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3663" y="2133600"/>
            <a:ext cx="194468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                                                                    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2420938"/>
            <a:ext cx="4024313" cy="37449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700" b="1" u="sng" smtClean="0">
                <a:solidFill>
                  <a:srgbClr val="990033"/>
                </a:solidFill>
              </a:rPr>
              <a:t>2- Yanlış Ders Çalışma Alışkanlıkları;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tr-TR" sz="2700" smtClean="0"/>
              <a:t>Plansız ve programsız ders çalışmak başarısızlığın en önemli kaynağıdır. Kişinin motivasyonunun düşmesine neden olur.</a:t>
            </a:r>
          </a:p>
        </p:txBody>
      </p:sp>
      <p:pic>
        <p:nvPicPr>
          <p:cNvPr id="22532" name="Picture 4" descr="MCj0396412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205038"/>
            <a:ext cx="3024188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2484438" y="1052513"/>
            <a:ext cx="4248150" cy="1223962"/>
          </a:xfrm>
          <a:prstGeom prst="wedgeRectCallout">
            <a:avLst>
              <a:gd name="adj1" fmla="val -39500"/>
              <a:gd name="adj2" fmla="val 87745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r-TR" sz="2600" b="1"/>
              <a:t>Çok çalışıyorum ama soruları yapamıyorum…..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                                                                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4673600" cy="4038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b="1" u="sng" smtClean="0">
                <a:solidFill>
                  <a:srgbClr val="990033"/>
                </a:solidFill>
              </a:rPr>
              <a:t>3- Mükemmeliyetçilik Düşüncesi;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mtClean="0"/>
              <a:t>  Yaptıklarının, en iyisi ve hiç hatasız olması gerektiğine inanan kişinin kaygı düzeyi yükselir.</a:t>
            </a:r>
          </a:p>
        </p:txBody>
      </p:sp>
      <p:pic>
        <p:nvPicPr>
          <p:cNvPr id="23556" name="Picture 4" descr="j029384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2349500"/>
            <a:ext cx="22320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                                                               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4300" y="2492375"/>
            <a:ext cx="4895850" cy="37449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b="1" u="sng" smtClean="0">
                <a:solidFill>
                  <a:srgbClr val="990033"/>
                </a:solidFill>
              </a:rPr>
              <a:t>  4- Başarısızlık Korkusu;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mtClean="0"/>
              <a:t>   Başarısız olma korkusunu yoğun yaşayan bireylerin, kendilerine olan güvenleri azalır ve kaygı düzeyi yükselir.</a:t>
            </a:r>
          </a:p>
        </p:txBody>
      </p:sp>
      <p:pic>
        <p:nvPicPr>
          <p:cNvPr id="24580" name="Picture 4" descr="MCj0398149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133600"/>
            <a:ext cx="2952750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2771775" y="476250"/>
            <a:ext cx="4105275" cy="2016125"/>
          </a:xfrm>
          <a:prstGeom prst="cloudCallout">
            <a:avLst>
              <a:gd name="adj1" fmla="val -52977"/>
              <a:gd name="adj2" fmla="val 6456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tr-TR" sz="2400" b="1"/>
              <a:t>Offfff….</a:t>
            </a:r>
          </a:p>
          <a:p>
            <a:pPr algn="ctr"/>
            <a:r>
              <a:rPr lang="tr-TR" sz="2400" b="1"/>
              <a:t>Sınavda ya başarılı olamazsam…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                                                              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2138" y="3068638"/>
            <a:ext cx="6011862" cy="31083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tr-TR" sz="2700" u="sng" smtClean="0">
                <a:solidFill>
                  <a:srgbClr val="990033"/>
                </a:solidFill>
              </a:rPr>
              <a:t>5- Sınava Çok Fazla Anlam Yüklenmesi;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700" smtClean="0"/>
              <a:t>   Kişinin potansiyellerine uygun olmayan amaç belirlemesi ya da sınavı kendini kanıtlayacağı bir platforma dönüştürmesi de kaygı düzeyini yükseltir.</a:t>
            </a:r>
          </a:p>
        </p:txBody>
      </p:sp>
      <p:pic>
        <p:nvPicPr>
          <p:cNvPr id="25604" name="Picture 4" descr="MCj041025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420938"/>
            <a:ext cx="2519363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AutoShape 6"/>
          <p:cNvSpPr>
            <a:spLocks noChangeArrowheads="1"/>
          </p:cNvSpPr>
          <p:nvPr/>
        </p:nvSpPr>
        <p:spPr bwMode="auto">
          <a:xfrm>
            <a:off x="250825" y="333375"/>
            <a:ext cx="2376488" cy="2447925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b="1"/>
              <a:t>Bende 90</a:t>
            </a:r>
          </a:p>
          <a:p>
            <a:pPr algn="ctr"/>
            <a:r>
              <a:rPr lang="tr-TR" b="1"/>
              <a:t>net yapmalıyım</a:t>
            </a:r>
          </a:p>
        </p:txBody>
      </p:sp>
      <p:sp>
        <p:nvSpPr>
          <p:cNvPr id="25606" name="AutoShape 7"/>
          <p:cNvSpPr>
            <a:spLocks noChangeArrowheads="1"/>
          </p:cNvSpPr>
          <p:nvPr/>
        </p:nvSpPr>
        <p:spPr bwMode="auto">
          <a:xfrm>
            <a:off x="2411413" y="-242888"/>
            <a:ext cx="3313112" cy="3382963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b="1"/>
              <a:t>Sınavda başarılı</a:t>
            </a:r>
          </a:p>
          <a:p>
            <a:pPr algn="ctr"/>
            <a:r>
              <a:rPr lang="tr-TR" b="1"/>
              <a:t> olursam </a:t>
            </a:r>
          </a:p>
          <a:p>
            <a:pPr algn="ctr"/>
            <a:r>
              <a:rPr lang="tr-TR" b="1"/>
              <a:t>kendimi kanıtlamış</a:t>
            </a:r>
          </a:p>
          <a:p>
            <a:pPr algn="ctr"/>
            <a:r>
              <a:rPr lang="tr-TR" b="1"/>
              <a:t> olurum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1023938"/>
          </a:xfrm>
        </p:spPr>
        <p:txBody>
          <a:bodyPr/>
          <a:lstStyle/>
          <a:p>
            <a:pPr algn="ctr" eaLnBrk="1" hangingPunct="1"/>
            <a:r>
              <a:rPr lang="tr-TR" smtClean="0"/>
              <a:t>SINAV KAYGISI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268413"/>
            <a:ext cx="7773987" cy="5113337"/>
          </a:xfrm>
        </p:spPr>
        <p:txBody>
          <a:bodyPr/>
          <a:lstStyle/>
          <a:p>
            <a:endParaRPr lang="tr-TR" smtClean="0"/>
          </a:p>
          <a:p>
            <a:r>
              <a:rPr lang="tr-TR" smtClean="0"/>
              <a:t>Kişinin bilgi ve becerilerinin belli ölçütlerle incelenip değerlendirdiği durumlarda yaşadığı işlev bozucu anksiyetedir.</a:t>
            </a:r>
          </a:p>
          <a:p>
            <a:endParaRPr lang="tr-TR" smtClean="0"/>
          </a:p>
          <a:p>
            <a:r>
              <a:rPr lang="tr-TR" smtClean="0"/>
              <a:t>Sınav kaygısı öğrenilen bilginin sınav sırasında etkili biçimde kullanılmasını engelleyen ve başarının düşmesine yol açan yoğun kaygıdır.</a:t>
            </a:r>
          </a:p>
          <a:p>
            <a:r>
              <a:rPr lang="tr-TR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                                                                    </a:t>
            </a:r>
          </a:p>
        </p:txBody>
      </p:sp>
      <p:pic>
        <p:nvPicPr>
          <p:cNvPr id="26627" name="Picture 4" descr="MCj04103730000[1]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1773238"/>
            <a:ext cx="1400175" cy="4176712"/>
          </a:xfrm>
          <a:noFill/>
        </p:spPr>
      </p:pic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2843213" y="2276475"/>
            <a:ext cx="590550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000" b="1">
                <a:solidFill>
                  <a:srgbClr val="990033"/>
                </a:solidFill>
              </a:rPr>
              <a:t>6- Aile Baskısı; </a:t>
            </a:r>
          </a:p>
          <a:p>
            <a:pPr>
              <a:spcBef>
                <a:spcPct val="50000"/>
              </a:spcBef>
            </a:pPr>
            <a:r>
              <a:rPr lang="tr-TR" sz="3000"/>
              <a:t>Ailelerin çocuklarından çok fazla beklentisinin olması ve çocuğun bunları gerçekleştiremeyeceği düşüncesi  de kaygı düzeyini yükseltir.</a:t>
            </a:r>
          </a:p>
          <a:p>
            <a:pPr>
              <a:spcBef>
                <a:spcPct val="50000"/>
              </a:spcBef>
            </a:pPr>
            <a:endParaRPr lang="tr-TR" sz="3000"/>
          </a:p>
          <a:p>
            <a:pPr>
              <a:spcBef>
                <a:spcPct val="50000"/>
              </a:spcBef>
            </a:pPr>
            <a:endParaRPr lang="tr-TR" sz="3000"/>
          </a:p>
        </p:txBody>
      </p:sp>
      <p:sp>
        <p:nvSpPr>
          <p:cNvPr id="26629" name="AutoShape 6"/>
          <p:cNvSpPr>
            <a:spLocks noChangeArrowheads="1"/>
          </p:cNvSpPr>
          <p:nvPr/>
        </p:nvSpPr>
        <p:spPr bwMode="auto">
          <a:xfrm>
            <a:off x="1403350" y="549275"/>
            <a:ext cx="2736850" cy="1584325"/>
          </a:xfrm>
          <a:prstGeom prst="cloudCallout">
            <a:avLst>
              <a:gd name="adj1" fmla="val -44546"/>
              <a:gd name="adj2" fmla="val 6452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tr-TR" sz="2000" b="1"/>
          </a:p>
          <a:p>
            <a:pPr algn="ctr"/>
            <a:r>
              <a:rPr lang="tr-TR" sz="2000" b="1"/>
              <a:t>Fen lisesini kazanmalısın.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mtClean="0"/>
              <a:t>SINAV KAYGISI İLE BAŞETME YOLLARI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7788" cy="195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b="1" u="sng" smtClean="0">
                <a:solidFill>
                  <a:srgbClr val="990033"/>
                </a:solidFill>
                <a:sym typeface="Wingdings" pitchFamily="2" charset="2"/>
              </a:rPr>
              <a:t>1;) Sınava planlı programlı çalışma;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mtClean="0">
                <a:sym typeface="Wingdings" pitchFamily="2" charset="2"/>
              </a:rPr>
              <a:t>   Planlı ve programlı ders çalışma sınava yeterince ve zamanında çalışmamızı sağlar. </a:t>
            </a:r>
            <a:endParaRPr lang="tr-TR" smtClean="0"/>
          </a:p>
        </p:txBody>
      </p:sp>
      <p:pic>
        <p:nvPicPr>
          <p:cNvPr id="27652" name="Picture 5" descr="MCj0410909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3860800"/>
            <a:ext cx="6264275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z="2900" b="1" u="sng" smtClean="0">
                <a:solidFill>
                  <a:srgbClr val="990033"/>
                </a:solidFill>
              </a:rPr>
              <a:t/>
            </a:r>
            <a:br>
              <a:rPr lang="tr-TR" sz="2900" b="1" u="sng" smtClean="0">
                <a:solidFill>
                  <a:srgbClr val="990033"/>
                </a:solidFill>
              </a:rPr>
            </a:br>
            <a:r>
              <a:rPr lang="tr-TR" sz="2900" b="1" u="sng" smtClean="0">
                <a:solidFill>
                  <a:srgbClr val="990033"/>
                </a:solidFill>
              </a:rPr>
              <a:t/>
            </a:r>
            <a:br>
              <a:rPr lang="tr-TR" sz="2900" b="1" u="sng" smtClean="0">
                <a:solidFill>
                  <a:srgbClr val="990033"/>
                </a:solidFill>
              </a:rPr>
            </a:br>
            <a:r>
              <a:rPr lang="tr-TR" sz="2900" b="1" u="sng" smtClean="0">
                <a:solidFill>
                  <a:srgbClr val="990033"/>
                </a:solidFill>
              </a:rPr>
              <a:t/>
            </a:r>
            <a:br>
              <a:rPr lang="tr-TR" sz="2900" b="1" u="sng" smtClean="0">
                <a:solidFill>
                  <a:srgbClr val="990033"/>
                </a:solidFill>
              </a:rPr>
            </a:br>
            <a:r>
              <a:rPr lang="tr-TR" sz="2900" b="1" u="sng" smtClean="0">
                <a:solidFill>
                  <a:srgbClr val="990033"/>
                </a:solidFill>
              </a:rPr>
              <a:t>2;) Sınav Zamanına Kadar Ders Çalışma;</a:t>
            </a:r>
            <a:br>
              <a:rPr lang="tr-TR" sz="2900" b="1" u="sng" smtClean="0">
                <a:solidFill>
                  <a:srgbClr val="990033"/>
                </a:solidFill>
              </a:rPr>
            </a:br>
            <a:r>
              <a:rPr lang="tr-TR" sz="2900" smtClean="0"/>
              <a:t>                                                                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tr-TR" sz="2700" b="1" u="sng" smtClean="0">
              <a:solidFill>
                <a:srgbClr val="990033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tr-TR" sz="2700" smtClean="0"/>
              <a:t>  Son ana kadar ders çalışmak öğrenilenlerin karışmasına neden olacağından sınavdan bir iki gün önce ders çalışmayı bırakmak gerekir.</a:t>
            </a:r>
          </a:p>
        </p:txBody>
      </p:sp>
      <p:graphicFrame>
        <p:nvGraphicFramePr>
          <p:cNvPr id="28676" name="Object 4" descr="Pembe dokulu kağıt"/>
          <p:cNvGraphicFramePr>
            <a:graphicFrameLocks noChangeAspect="1"/>
          </p:cNvGraphicFramePr>
          <p:nvPr>
            <p:ph sz="half" idx="2"/>
          </p:nvPr>
        </p:nvGraphicFramePr>
        <p:xfrm>
          <a:off x="5643563" y="1925638"/>
          <a:ext cx="3032125" cy="3995737"/>
        </p:xfrm>
        <a:graphic>
          <a:graphicData uri="http://schemas.openxmlformats.org/presentationml/2006/ole">
            <p:oleObj spid="_x0000_s28676" name="Klip" r:id="rId3" imgW="1857375" imgH="399573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b="1" u="sng" smtClean="0">
                <a:solidFill>
                  <a:srgbClr val="990033"/>
                </a:solidFill>
              </a:rPr>
              <a:t>3;) Uyku, Dinlenme ve Beslenme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tr-TR" smtClean="0"/>
              <a:t>   Sınav gecesi yeterince uyumaya çalışın.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mtClean="0"/>
              <a:t>Sınavdan önce iyice dinlenin ve sınavı düşünmemeye çalışın.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mtClean="0"/>
              <a:t>   Sınavdan önce fazla ve dokunacak yiyeceklerden uzak durun.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u="sng" smtClean="0">
                <a:solidFill>
                  <a:srgbClr val="990033"/>
                </a:solidFill>
              </a:rPr>
              <a:t>4;) Düşünce ve İnançlar;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87900" y="1905000"/>
            <a:ext cx="3670300" cy="4038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mtClean="0"/>
              <a:t>                                                     </a:t>
            </a:r>
          </a:p>
        </p:txBody>
      </p:sp>
      <p:pic>
        <p:nvPicPr>
          <p:cNvPr id="30724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133600"/>
            <a:ext cx="172402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1763713" y="1773238"/>
            <a:ext cx="26638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>
                <a:solidFill>
                  <a:srgbClr val="3366FF"/>
                </a:solidFill>
              </a:rPr>
              <a:t>Eğer başarılı olamazsam aileme ne söylerim</a:t>
            </a:r>
          </a:p>
        </p:txBody>
      </p:sp>
      <p:sp>
        <p:nvSpPr>
          <p:cNvPr id="30726" name="Text Box 8"/>
          <p:cNvSpPr txBox="1">
            <a:spLocks noChangeArrowheads="1"/>
          </p:cNvSpPr>
          <p:nvPr/>
        </p:nvSpPr>
        <p:spPr bwMode="auto">
          <a:xfrm>
            <a:off x="2339975" y="2852738"/>
            <a:ext cx="223202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>
                <a:solidFill>
                  <a:srgbClr val="996633"/>
                </a:solidFill>
              </a:rPr>
              <a:t>Bu sınavda başarılı olamayacağım….</a:t>
            </a:r>
          </a:p>
          <a:p>
            <a:pPr>
              <a:spcBef>
                <a:spcPct val="50000"/>
              </a:spcBef>
            </a:pPr>
            <a:endParaRPr lang="tr-TR">
              <a:solidFill>
                <a:srgbClr val="996633"/>
              </a:solidFill>
            </a:endParaRPr>
          </a:p>
        </p:txBody>
      </p:sp>
      <p:sp>
        <p:nvSpPr>
          <p:cNvPr id="30727" name="Text Box 9"/>
          <p:cNvSpPr txBox="1">
            <a:spLocks noChangeArrowheads="1"/>
          </p:cNvSpPr>
          <p:nvPr/>
        </p:nvSpPr>
        <p:spPr bwMode="auto">
          <a:xfrm>
            <a:off x="1979613" y="4076700"/>
            <a:ext cx="2087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>
                <a:solidFill>
                  <a:srgbClr val="FF66FF"/>
                </a:solidFill>
              </a:rPr>
              <a:t>Ellerim titriyor. Ne yapacağım…</a:t>
            </a:r>
          </a:p>
        </p:txBody>
      </p:sp>
      <p:sp>
        <p:nvSpPr>
          <p:cNvPr id="30728" name="Text Box 10"/>
          <p:cNvSpPr txBox="1">
            <a:spLocks noChangeArrowheads="1"/>
          </p:cNvSpPr>
          <p:nvPr/>
        </p:nvSpPr>
        <p:spPr bwMode="auto">
          <a:xfrm>
            <a:off x="1835150" y="5084763"/>
            <a:ext cx="23764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>
                <a:solidFill>
                  <a:schemeClr val="hlink"/>
                </a:solidFill>
              </a:rPr>
              <a:t>Ben yetersizim. Aptalın tekiyim…</a:t>
            </a:r>
          </a:p>
        </p:txBody>
      </p:sp>
      <p:sp>
        <p:nvSpPr>
          <p:cNvPr id="30729" name="Line 11"/>
          <p:cNvSpPr>
            <a:spLocks noChangeShapeType="1"/>
          </p:cNvSpPr>
          <p:nvPr/>
        </p:nvSpPr>
        <p:spPr bwMode="auto">
          <a:xfrm flipV="1">
            <a:off x="1619250" y="1989138"/>
            <a:ext cx="144463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0730" name="Line 12"/>
          <p:cNvSpPr>
            <a:spLocks noChangeShapeType="1"/>
          </p:cNvSpPr>
          <p:nvPr/>
        </p:nvSpPr>
        <p:spPr bwMode="auto">
          <a:xfrm>
            <a:off x="1692275" y="2997200"/>
            <a:ext cx="64770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>
            <a:off x="1619250" y="3068638"/>
            <a:ext cx="360363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0732" name="Line 14"/>
          <p:cNvSpPr>
            <a:spLocks noChangeShapeType="1"/>
          </p:cNvSpPr>
          <p:nvPr/>
        </p:nvSpPr>
        <p:spPr bwMode="auto">
          <a:xfrm>
            <a:off x="1619250" y="3068638"/>
            <a:ext cx="215900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4859338" y="1916113"/>
            <a:ext cx="4033837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 sz="2800" b="1"/>
          </a:p>
          <a:p>
            <a:pPr>
              <a:spcBef>
                <a:spcPct val="50000"/>
              </a:spcBef>
            </a:pPr>
            <a:r>
              <a:rPr lang="tr-TR" sz="2800" b="1"/>
              <a:t>Olumsuz ve yıkıcı düşüncelerden mümkün olduğunca uzak durun. Olumlu ve gerçekçi düşünceler oluşturmaya çalışın.</a:t>
            </a:r>
          </a:p>
          <a:p>
            <a:pPr>
              <a:spcBef>
                <a:spcPct val="50000"/>
              </a:spcBef>
            </a:pPr>
            <a:endParaRPr lang="tr-TR" sz="2800" b="1"/>
          </a:p>
          <a:p>
            <a:pPr>
              <a:spcBef>
                <a:spcPct val="50000"/>
              </a:spcBef>
            </a:pPr>
            <a:endParaRPr lang="tr-TR"/>
          </a:p>
          <a:p>
            <a:pPr>
              <a:spcBef>
                <a:spcPct val="50000"/>
              </a:spcBef>
            </a:pPr>
            <a:r>
              <a:rPr lang="tr-TR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b="1" u="sng" smtClean="0">
                <a:solidFill>
                  <a:srgbClr val="990033"/>
                </a:solidFill>
              </a:rPr>
              <a:t>5;) Doğru Nefes Alma ve Gevşeme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6696075" cy="4032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mtClean="0"/>
              <a:t>  Sınav girmeden yada sınav sırasında kaygı düzeyinizin artarsa, birkaç kez derin nefes alın. Ayrıca birkaç dakika gözlerinizi kapatarak sizi mutlu eden bir anı yada bir yeri hayal edin . Bu sizin rahatlamanıza ve düşünce odağınızın değişmesine yardımcı olacaktır.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1341438"/>
            <a:ext cx="1752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Son Olarak;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569325" cy="4392612"/>
          </a:xfrm>
        </p:spPr>
        <p:txBody>
          <a:bodyPr/>
          <a:lstStyle/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smtClean="0"/>
              <a:t>Sınava en iyi yapabildiğiniz bölümden başlayın.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smtClean="0"/>
              <a:t>Yapamadığınız sorulara çok zaman ayırmayın. Onları sona bırakın.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smtClean="0"/>
              <a:t>Soruları dikkatlice okuyun.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smtClean="0"/>
              <a:t>Üst üste birkaç soruyu yapamıyorsanız yada dikkatinizin dağıldığını düşünüyorsanız, biraz mola verin.</a:t>
            </a:r>
          </a:p>
        </p:txBody>
      </p:sp>
      <p:pic>
        <p:nvPicPr>
          <p:cNvPr id="32772" name="Picture 4" descr="sinav2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260350"/>
            <a:ext cx="3887787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                                                                  </a:t>
            </a:r>
          </a:p>
        </p:txBody>
      </p:sp>
      <p:sp>
        <p:nvSpPr>
          <p:cNvPr id="33795" name="Text Box 6"/>
          <p:cNvSpPr txBox="1">
            <a:spLocks noChangeArrowheads="1"/>
          </p:cNvSpPr>
          <p:nvPr/>
        </p:nvSpPr>
        <p:spPr bwMode="auto">
          <a:xfrm>
            <a:off x="1187450" y="1125538"/>
            <a:ext cx="684212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4500"/>
              <a:t>SINAVDA BAŞARILAR DİLERİM.</a:t>
            </a:r>
          </a:p>
        </p:txBody>
      </p:sp>
      <p:graphicFrame>
        <p:nvGraphicFramePr>
          <p:cNvPr id="33796" name="Object 8"/>
          <p:cNvGraphicFramePr>
            <a:graphicFrameLocks noChangeAspect="1"/>
          </p:cNvGraphicFramePr>
          <p:nvPr>
            <p:ph idx="1"/>
          </p:nvPr>
        </p:nvGraphicFramePr>
        <p:xfrm>
          <a:off x="684213" y="2636838"/>
          <a:ext cx="3473450" cy="3473450"/>
        </p:xfrm>
        <a:graphic>
          <a:graphicData uri="http://schemas.openxmlformats.org/presentationml/2006/ole">
            <p:oleObj spid="_x0000_s33796" name="Klip" r:id="rId3" imgW="3473450" imgH="3473450" progId="">
              <p:embed/>
            </p:oleObj>
          </a:graphicData>
        </a:graphic>
      </p:graphicFrame>
      <p:sp>
        <p:nvSpPr>
          <p:cNvPr id="33797" name="Text Box 10"/>
          <p:cNvSpPr txBox="1">
            <a:spLocks noChangeArrowheads="1"/>
          </p:cNvSpPr>
          <p:nvPr/>
        </p:nvSpPr>
        <p:spPr bwMode="auto">
          <a:xfrm>
            <a:off x="4356100" y="3716338"/>
            <a:ext cx="39608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 b="1">
                <a:solidFill>
                  <a:srgbClr val="FF3399"/>
                </a:solidFill>
              </a:rPr>
              <a:t>HEDEFLERİNİZE ULAŞMAK KENDİ ELİNİZDE……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                                                          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mtClean="0"/>
              <a:t>Sınav kaygısı aslında gerekli ve faydalıdır. Öğrenciyi öğrenmeye, bir amaç edinmeye motive eder. Faydalı olmayan </a:t>
            </a:r>
            <a:r>
              <a:rPr lang="tr-TR" b="1" u="sng" smtClean="0"/>
              <a:t>yüksek ve aşırı kaygıdır.</a:t>
            </a:r>
            <a:r>
              <a:rPr lang="tr-TR" smtClean="0"/>
              <a:t> Aşırı sınav kaygısı başarısızlığa neden olur.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696200" cy="879475"/>
          </a:xfrm>
        </p:spPr>
        <p:txBody>
          <a:bodyPr/>
          <a:lstStyle/>
          <a:p>
            <a:pPr algn="ctr" eaLnBrk="1" hangingPunct="1"/>
            <a:r>
              <a:rPr lang="tr-TR" smtClean="0"/>
              <a:t>KAYGI DÜZEYİ GRAFİGİ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16113"/>
            <a:ext cx="7696200" cy="4038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mtClean="0"/>
              <a:t>İSTENİLEN KAYGI ORTA DÜZEY KAYGIDIR.</a:t>
            </a:r>
          </a:p>
        </p:txBody>
      </p:sp>
      <p:sp>
        <p:nvSpPr>
          <p:cNvPr id="6148" name="Line 11"/>
          <p:cNvSpPr>
            <a:spLocks noChangeShapeType="1"/>
          </p:cNvSpPr>
          <p:nvPr/>
        </p:nvSpPr>
        <p:spPr bwMode="auto">
          <a:xfrm>
            <a:off x="1908175" y="4437063"/>
            <a:ext cx="5256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49" name="Freeform 14"/>
          <p:cNvSpPr>
            <a:spLocks/>
          </p:cNvSpPr>
          <p:nvPr/>
        </p:nvSpPr>
        <p:spPr bwMode="auto">
          <a:xfrm>
            <a:off x="1901825" y="2655888"/>
            <a:ext cx="5283200" cy="1670050"/>
          </a:xfrm>
          <a:custGeom>
            <a:avLst/>
            <a:gdLst>
              <a:gd name="T0" fmla="*/ 0 w 3328"/>
              <a:gd name="T1" fmla="*/ 2147483647 h 1052"/>
              <a:gd name="T2" fmla="*/ 2147483647 w 3328"/>
              <a:gd name="T3" fmla="*/ 2147483647 h 1052"/>
              <a:gd name="T4" fmla="*/ 2147483647 w 3328"/>
              <a:gd name="T5" fmla="*/ 2147483647 h 1052"/>
              <a:gd name="T6" fmla="*/ 2147483647 w 3328"/>
              <a:gd name="T7" fmla="*/ 2147483647 h 1052"/>
              <a:gd name="T8" fmla="*/ 2147483647 w 3328"/>
              <a:gd name="T9" fmla="*/ 2147483647 h 1052"/>
              <a:gd name="T10" fmla="*/ 2147483647 w 3328"/>
              <a:gd name="T11" fmla="*/ 2147483647 h 1052"/>
              <a:gd name="T12" fmla="*/ 2147483647 w 3328"/>
              <a:gd name="T13" fmla="*/ 2147483647 h 1052"/>
              <a:gd name="T14" fmla="*/ 2147483647 w 3328"/>
              <a:gd name="T15" fmla="*/ 2147483647 h 1052"/>
              <a:gd name="T16" fmla="*/ 2147483647 w 3328"/>
              <a:gd name="T17" fmla="*/ 2147483647 h 1052"/>
              <a:gd name="T18" fmla="*/ 2147483647 w 3328"/>
              <a:gd name="T19" fmla="*/ 2147483647 h 1052"/>
              <a:gd name="T20" fmla="*/ 2147483647 w 3328"/>
              <a:gd name="T21" fmla="*/ 2147483647 h 1052"/>
              <a:gd name="T22" fmla="*/ 2147483647 w 3328"/>
              <a:gd name="T23" fmla="*/ 2147483647 h 1052"/>
              <a:gd name="T24" fmla="*/ 2147483647 w 3328"/>
              <a:gd name="T25" fmla="*/ 2147483647 h 1052"/>
              <a:gd name="T26" fmla="*/ 2147483647 w 3328"/>
              <a:gd name="T27" fmla="*/ 2147483647 h 1052"/>
              <a:gd name="T28" fmla="*/ 2147483647 w 3328"/>
              <a:gd name="T29" fmla="*/ 2147483647 h 1052"/>
              <a:gd name="T30" fmla="*/ 2147483647 w 3328"/>
              <a:gd name="T31" fmla="*/ 2147483647 h 1052"/>
              <a:gd name="T32" fmla="*/ 2147483647 w 3328"/>
              <a:gd name="T33" fmla="*/ 0 h 1052"/>
              <a:gd name="T34" fmla="*/ 2147483647 w 3328"/>
              <a:gd name="T35" fmla="*/ 2147483647 h 1052"/>
              <a:gd name="T36" fmla="*/ 2147483647 w 3328"/>
              <a:gd name="T37" fmla="*/ 2147483647 h 1052"/>
              <a:gd name="T38" fmla="*/ 2147483647 w 3328"/>
              <a:gd name="T39" fmla="*/ 2147483647 h 1052"/>
              <a:gd name="T40" fmla="*/ 2147483647 w 3328"/>
              <a:gd name="T41" fmla="*/ 2147483647 h 1052"/>
              <a:gd name="T42" fmla="*/ 2147483647 w 3328"/>
              <a:gd name="T43" fmla="*/ 2147483647 h 1052"/>
              <a:gd name="T44" fmla="*/ 2147483647 w 3328"/>
              <a:gd name="T45" fmla="*/ 2147483647 h 1052"/>
              <a:gd name="T46" fmla="*/ 2147483647 w 3328"/>
              <a:gd name="T47" fmla="*/ 2147483647 h 1052"/>
              <a:gd name="T48" fmla="*/ 2147483647 w 3328"/>
              <a:gd name="T49" fmla="*/ 2147483647 h 1052"/>
              <a:gd name="T50" fmla="*/ 2147483647 w 3328"/>
              <a:gd name="T51" fmla="*/ 2147483647 h 1052"/>
              <a:gd name="T52" fmla="*/ 2147483647 w 3328"/>
              <a:gd name="T53" fmla="*/ 2147483647 h 1052"/>
              <a:gd name="T54" fmla="*/ 2147483647 w 3328"/>
              <a:gd name="T55" fmla="*/ 2147483647 h 1052"/>
              <a:gd name="T56" fmla="*/ 2147483647 w 3328"/>
              <a:gd name="T57" fmla="*/ 2147483647 h 1052"/>
              <a:gd name="T58" fmla="*/ 2147483647 w 3328"/>
              <a:gd name="T59" fmla="*/ 2147483647 h 1052"/>
              <a:gd name="T60" fmla="*/ 2147483647 w 3328"/>
              <a:gd name="T61" fmla="*/ 2147483647 h 1052"/>
              <a:gd name="T62" fmla="*/ 2147483647 w 3328"/>
              <a:gd name="T63" fmla="*/ 2147483647 h 1052"/>
              <a:gd name="T64" fmla="*/ 2147483647 w 3328"/>
              <a:gd name="T65" fmla="*/ 2147483647 h 1052"/>
              <a:gd name="T66" fmla="*/ 2147483647 w 3328"/>
              <a:gd name="T67" fmla="*/ 2147483647 h 105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3328" h="1052">
                <a:moveTo>
                  <a:pt x="0" y="1024"/>
                </a:moveTo>
                <a:cubicBezTo>
                  <a:pt x="33" y="991"/>
                  <a:pt x="65" y="979"/>
                  <a:pt x="100" y="951"/>
                </a:cubicBezTo>
                <a:cubicBezTo>
                  <a:pt x="123" y="933"/>
                  <a:pt x="134" y="905"/>
                  <a:pt x="155" y="887"/>
                </a:cubicBezTo>
                <a:cubicBezTo>
                  <a:pt x="198" y="849"/>
                  <a:pt x="230" y="839"/>
                  <a:pt x="274" y="814"/>
                </a:cubicBezTo>
                <a:cubicBezTo>
                  <a:pt x="316" y="790"/>
                  <a:pt x="350" y="762"/>
                  <a:pt x="393" y="741"/>
                </a:cubicBezTo>
                <a:cubicBezTo>
                  <a:pt x="428" y="704"/>
                  <a:pt x="490" y="689"/>
                  <a:pt x="539" y="677"/>
                </a:cubicBezTo>
                <a:cubicBezTo>
                  <a:pt x="548" y="671"/>
                  <a:pt x="557" y="663"/>
                  <a:pt x="567" y="658"/>
                </a:cubicBezTo>
                <a:cubicBezTo>
                  <a:pt x="584" y="650"/>
                  <a:pt x="621" y="640"/>
                  <a:pt x="621" y="640"/>
                </a:cubicBezTo>
                <a:cubicBezTo>
                  <a:pt x="654" y="617"/>
                  <a:pt x="701" y="571"/>
                  <a:pt x="740" y="558"/>
                </a:cubicBezTo>
                <a:cubicBezTo>
                  <a:pt x="781" y="517"/>
                  <a:pt x="801" y="462"/>
                  <a:pt x="850" y="430"/>
                </a:cubicBezTo>
                <a:cubicBezTo>
                  <a:pt x="862" y="394"/>
                  <a:pt x="888" y="381"/>
                  <a:pt x="923" y="366"/>
                </a:cubicBezTo>
                <a:cubicBezTo>
                  <a:pt x="941" y="358"/>
                  <a:pt x="978" y="348"/>
                  <a:pt x="978" y="348"/>
                </a:cubicBezTo>
                <a:cubicBezTo>
                  <a:pt x="1041" y="301"/>
                  <a:pt x="1110" y="308"/>
                  <a:pt x="1188" y="302"/>
                </a:cubicBezTo>
                <a:cubicBezTo>
                  <a:pt x="1219" y="292"/>
                  <a:pt x="1231" y="275"/>
                  <a:pt x="1261" y="265"/>
                </a:cubicBezTo>
                <a:cubicBezTo>
                  <a:pt x="1301" y="227"/>
                  <a:pt x="1354" y="212"/>
                  <a:pt x="1399" y="183"/>
                </a:cubicBezTo>
                <a:cubicBezTo>
                  <a:pt x="1423" y="146"/>
                  <a:pt x="1428" y="139"/>
                  <a:pt x="1472" y="128"/>
                </a:cubicBezTo>
                <a:cubicBezTo>
                  <a:pt x="1526" y="72"/>
                  <a:pt x="1589" y="24"/>
                  <a:pt x="1664" y="0"/>
                </a:cubicBezTo>
                <a:cubicBezTo>
                  <a:pt x="1727" y="8"/>
                  <a:pt x="1783" y="20"/>
                  <a:pt x="1847" y="28"/>
                </a:cubicBezTo>
                <a:cubicBezTo>
                  <a:pt x="1896" y="44"/>
                  <a:pt x="1904" y="69"/>
                  <a:pt x="1947" y="101"/>
                </a:cubicBezTo>
                <a:cubicBezTo>
                  <a:pt x="1998" y="139"/>
                  <a:pt x="2031" y="162"/>
                  <a:pt x="2084" y="192"/>
                </a:cubicBezTo>
                <a:cubicBezTo>
                  <a:pt x="2116" y="210"/>
                  <a:pt x="2133" y="231"/>
                  <a:pt x="2167" y="247"/>
                </a:cubicBezTo>
                <a:cubicBezTo>
                  <a:pt x="2194" y="274"/>
                  <a:pt x="2212" y="290"/>
                  <a:pt x="2249" y="302"/>
                </a:cubicBezTo>
                <a:cubicBezTo>
                  <a:pt x="2293" y="335"/>
                  <a:pt x="2333" y="375"/>
                  <a:pt x="2386" y="393"/>
                </a:cubicBezTo>
                <a:cubicBezTo>
                  <a:pt x="2431" y="441"/>
                  <a:pt x="2504" y="454"/>
                  <a:pt x="2560" y="485"/>
                </a:cubicBezTo>
                <a:cubicBezTo>
                  <a:pt x="2656" y="537"/>
                  <a:pt x="2580" y="509"/>
                  <a:pt x="2642" y="530"/>
                </a:cubicBezTo>
                <a:cubicBezTo>
                  <a:pt x="2679" y="569"/>
                  <a:pt x="2764" y="603"/>
                  <a:pt x="2816" y="613"/>
                </a:cubicBezTo>
                <a:cubicBezTo>
                  <a:pt x="2864" y="645"/>
                  <a:pt x="2924" y="656"/>
                  <a:pt x="2980" y="668"/>
                </a:cubicBezTo>
                <a:cubicBezTo>
                  <a:pt x="3046" y="712"/>
                  <a:pt x="3015" y="694"/>
                  <a:pt x="3072" y="722"/>
                </a:cubicBezTo>
                <a:cubicBezTo>
                  <a:pt x="3081" y="734"/>
                  <a:pt x="3088" y="748"/>
                  <a:pt x="3099" y="759"/>
                </a:cubicBezTo>
                <a:cubicBezTo>
                  <a:pt x="3110" y="770"/>
                  <a:pt x="3126" y="774"/>
                  <a:pt x="3136" y="786"/>
                </a:cubicBezTo>
                <a:cubicBezTo>
                  <a:pt x="3142" y="794"/>
                  <a:pt x="3141" y="805"/>
                  <a:pt x="3145" y="814"/>
                </a:cubicBezTo>
                <a:cubicBezTo>
                  <a:pt x="3160" y="845"/>
                  <a:pt x="3170" y="847"/>
                  <a:pt x="3200" y="869"/>
                </a:cubicBezTo>
                <a:cubicBezTo>
                  <a:pt x="3219" y="916"/>
                  <a:pt x="3224" y="925"/>
                  <a:pt x="3264" y="951"/>
                </a:cubicBezTo>
                <a:cubicBezTo>
                  <a:pt x="3286" y="984"/>
                  <a:pt x="3311" y="1016"/>
                  <a:pt x="3328" y="10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50" name="Text Box 15"/>
          <p:cNvSpPr txBox="1">
            <a:spLocks noChangeArrowheads="1"/>
          </p:cNvSpPr>
          <p:nvPr/>
        </p:nvSpPr>
        <p:spPr bwMode="auto">
          <a:xfrm>
            <a:off x="1403350" y="4652963"/>
            <a:ext cx="1008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Düşük kaygı</a:t>
            </a:r>
          </a:p>
        </p:txBody>
      </p:sp>
      <p:sp>
        <p:nvSpPr>
          <p:cNvPr id="6151" name="Text Box 16"/>
          <p:cNvSpPr txBox="1">
            <a:spLocks noChangeArrowheads="1"/>
          </p:cNvSpPr>
          <p:nvPr/>
        </p:nvSpPr>
        <p:spPr bwMode="auto">
          <a:xfrm>
            <a:off x="3924300" y="4724400"/>
            <a:ext cx="10080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/>
              <a:t>Orta düzey kaygı</a:t>
            </a:r>
          </a:p>
        </p:txBody>
      </p:sp>
      <p:sp>
        <p:nvSpPr>
          <p:cNvPr id="6152" name="Text Box 17"/>
          <p:cNvSpPr txBox="1">
            <a:spLocks noChangeArrowheads="1"/>
          </p:cNvSpPr>
          <p:nvPr/>
        </p:nvSpPr>
        <p:spPr bwMode="auto">
          <a:xfrm>
            <a:off x="6588125" y="4797425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Yüksek kaygı</a:t>
            </a:r>
          </a:p>
        </p:txBody>
      </p:sp>
      <p:sp>
        <p:nvSpPr>
          <p:cNvPr id="6153" name="Line 19"/>
          <p:cNvSpPr>
            <a:spLocks noChangeShapeType="1"/>
          </p:cNvSpPr>
          <p:nvPr/>
        </p:nvSpPr>
        <p:spPr bwMode="auto">
          <a:xfrm>
            <a:off x="2195513" y="40052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54" name="Line 21"/>
          <p:cNvSpPr>
            <a:spLocks noChangeShapeType="1"/>
          </p:cNvSpPr>
          <p:nvPr/>
        </p:nvSpPr>
        <p:spPr bwMode="auto">
          <a:xfrm>
            <a:off x="6948488" y="40767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55" name="Text Box 22"/>
          <p:cNvSpPr txBox="1">
            <a:spLocks noChangeArrowheads="1"/>
          </p:cNvSpPr>
          <p:nvPr/>
        </p:nvSpPr>
        <p:spPr bwMode="auto">
          <a:xfrm>
            <a:off x="2174875" y="4570413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-1</a:t>
            </a:r>
          </a:p>
        </p:txBody>
      </p:sp>
      <p:sp>
        <p:nvSpPr>
          <p:cNvPr id="6156" name="Text Box 23"/>
          <p:cNvSpPr txBox="1">
            <a:spLocks noChangeArrowheads="1"/>
          </p:cNvSpPr>
          <p:nvPr/>
        </p:nvSpPr>
        <p:spPr bwMode="auto">
          <a:xfrm>
            <a:off x="1979613" y="43656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-1</a:t>
            </a:r>
          </a:p>
        </p:txBody>
      </p:sp>
      <p:sp>
        <p:nvSpPr>
          <p:cNvPr id="6157" name="Text Box 24"/>
          <p:cNvSpPr txBox="1">
            <a:spLocks noChangeArrowheads="1"/>
          </p:cNvSpPr>
          <p:nvPr/>
        </p:nvSpPr>
        <p:spPr bwMode="auto">
          <a:xfrm>
            <a:off x="4427538" y="4437063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0</a:t>
            </a:r>
          </a:p>
        </p:txBody>
      </p:sp>
      <p:sp>
        <p:nvSpPr>
          <p:cNvPr id="6158" name="Text Box 25"/>
          <p:cNvSpPr txBox="1">
            <a:spLocks noChangeArrowheads="1"/>
          </p:cNvSpPr>
          <p:nvPr/>
        </p:nvSpPr>
        <p:spPr bwMode="auto">
          <a:xfrm>
            <a:off x="6588125" y="436562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/>
              <a:t>+1</a:t>
            </a:r>
          </a:p>
        </p:txBody>
      </p:sp>
      <p:sp>
        <p:nvSpPr>
          <p:cNvPr id="6159" name="Line 26"/>
          <p:cNvSpPr>
            <a:spLocks noChangeShapeType="1"/>
          </p:cNvSpPr>
          <p:nvPr/>
        </p:nvSpPr>
        <p:spPr bwMode="auto">
          <a:xfrm>
            <a:off x="3348038" y="3284538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60" name="Line 27"/>
          <p:cNvSpPr>
            <a:spLocks noChangeShapeType="1"/>
          </p:cNvSpPr>
          <p:nvPr/>
        </p:nvSpPr>
        <p:spPr bwMode="auto">
          <a:xfrm>
            <a:off x="5940425" y="342900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61" name="Line 28"/>
          <p:cNvSpPr>
            <a:spLocks noChangeShapeType="1"/>
          </p:cNvSpPr>
          <p:nvPr/>
        </p:nvSpPr>
        <p:spPr bwMode="auto">
          <a:xfrm flipH="1">
            <a:off x="3348038" y="3141663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62" name="Line 42"/>
          <p:cNvSpPr>
            <a:spLocks noChangeShapeType="1"/>
          </p:cNvSpPr>
          <p:nvPr/>
        </p:nvSpPr>
        <p:spPr bwMode="auto">
          <a:xfrm flipH="1">
            <a:off x="3348038" y="2708275"/>
            <a:ext cx="1223962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63" name="Line 43"/>
          <p:cNvSpPr>
            <a:spLocks noChangeShapeType="1"/>
          </p:cNvSpPr>
          <p:nvPr/>
        </p:nvSpPr>
        <p:spPr bwMode="auto">
          <a:xfrm flipH="1">
            <a:off x="3348038" y="2781300"/>
            <a:ext cx="1584325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64" name="Line 44"/>
          <p:cNvSpPr>
            <a:spLocks noChangeShapeType="1"/>
          </p:cNvSpPr>
          <p:nvPr/>
        </p:nvSpPr>
        <p:spPr bwMode="auto">
          <a:xfrm flipH="1">
            <a:off x="3276600" y="2924175"/>
            <a:ext cx="1871663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65" name="Line 45"/>
          <p:cNvSpPr>
            <a:spLocks noChangeShapeType="1"/>
          </p:cNvSpPr>
          <p:nvPr/>
        </p:nvSpPr>
        <p:spPr bwMode="auto">
          <a:xfrm flipH="1">
            <a:off x="3492500" y="3068638"/>
            <a:ext cx="18002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66" name="Line 46"/>
          <p:cNvSpPr>
            <a:spLocks noChangeShapeType="1"/>
          </p:cNvSpPr>
          <p:nvPr/>
        </p:nvSpPr>
        <p:spPr bwMode="auto">
          <a:xfrm flipH="1">
            <a:off x="3924300" y="3213100"/>
            <a:ext cx="1655763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67" name="Line 47"/>
          <p:cNvSpPr>
            <a:spLocks noChangeShapeType="1"/>
          </p:cNvSpPr>
          <p:nvPr/>
        </p:nvSpPr>
        <p:spPr bwMode="auto">
          <a:xfrm flipH="1">
            <a:off x="4284663" y="3357563"/>
            <a:ext cx="1439862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68" name="Line 48"/>
          <p:cNvSpPr>
            <a:spLocks noChangeShapeType="1"/>
          </p:cNvSpPr>
          <p:nvPr/>
        </p:nvSpPr>
        <p:spPr bwMode="auto">
          <a:xfrm flipH="1">
            <a:off x="4572000" y="3429000"/>
            <a:ext cx="13684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69" name="Line 49"/>
          <p:cNvSpPr>
            <a:spLocks noChangeShapeType="1"/>
          </p:cNvSpPr>
          <p:nvPr/>
        </p:nvSpPr>
        <p:spPr bwMode="auto">
          <a:xfrm flipH="1">
            <a:off x="5003800" y="3789363"/>
            <a:ext cx="9366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70" name="Line 50"/>
          <p:cNvSpPr>
            <a:spLocks noChangeShapeType="1"/>
          </p:cNvSpPr>
          <p:nvPr/>
        </p:nvSpPr>
        <p:spPr bwMode="auto">
          <a:xfrm flipH="1">
            <a:off x="5435600" y="4005263"/>
            <a:ext cx="5048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71" name="Line 51"/>
          <p:cNvSpPr>
            <a:spLocks noChangeShapeType="1"/>
          </p:cNvSpPr>
          <p:nvPr/>
        </p:nvSpPr>
        <p:spPr bwMode="auto">
          <a:xfrm flipH="1">
            <a:off x="5651500" y="4221163"/>
            <a:ext cx="2889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72" name="Line 52"/>
          <p:cNvSpPr>
            <a:spLocks noChangeShapeType="1"/>
          </p:cNvSpPr>
          <p:nvPr/>
        </p:nvSpPr>
        <p:spPr bwMode="auto">
          <a:xfrm>
            <a:off x="4572000" y="2636838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73" name="Line 53"/>
          <p:cNvSpPr>
            <a:spLocks noChangeShapeType="1"/>
          </p:cNvSpPr>
          <p:nvPr/>
        </p:nvSpPr>
        <p:spPr bwMode="auto">
          <a:xfrm flipH="1">
            <a:off x="2411413" y="45815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74" name="Line 54"/>
          <p:cNvSpPr>
            <a:spLocks noChangeShapeType="1"/>
          </p:cNvSpPr>
          <p:nvPr/>
        </p:nvSpPr>
        <p:spPr bwMode="auto">
          <a:xfrm>
            <a:off x="5940425" y="458152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Başlık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519113"/>
          </a:xfrm>
        </p:spPr>
        <p:txBody>
          <a:bodyPr/>
          <a:lstStyle/>
          <a:p>
            <a:r>
              <a:rPr lang="tr-TR" smtClean="0"/>
              <a:t>Sınav Esnasında: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2000" y="1700213"/>
            <a:ext cx="7696200" cy="4176712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>Nereden </a:t>
            </a:r>
            <a:r>
              <a:rPr lang="tr-TR" dirty="0"/>
              <a:t>başlıyor?</a:t>
            </a:r>
          </a:p>
          <a:p>
            <a:pPr>
              <a:defRPr/>
            </a:pPr>
            <a:r>
              <a:rPr lang="tr-TR" dirty="0"/>
              <a:t>Hangi durumlarda </a:t>
            </a:r>
            <a:r>
              <a:rPr lang="tr-TR" dirty="0" err="1"/>
              <a:t>anksiyetesi</a:t>
            </a:r>
            <a:r>
              <a:rPr lang="tr-TR" dirty="0"/>
              <a:t> artıyor?</a:t>
            </a:r>
          </a:p>
          <a:p>
            <a:pPr>
              <a:defRPr/>
            </a:pPr>
            <a:r>
              <a:rPr lang="tr-TR" dirty="0"/>
              <a:t>Ne yapıyor?</a:t>
            </a:r>
          </a:p>
          <a:p>
            <a:pPr>
              <a:defRPr/>
            </a:pPr>
            <a:r>
              <a:rPr lang="tr-TR" dirty="0"/>
              <a:t>Etkili sınav alışkanlıkları var mı?</a:t>
            </a:r>
          </a:p>
          <a:p>
            <a:pPr>
              <a:defRPr/>
            </a:pPr>
            <a:r>
              <a:rPr lang="tr-TR" dirty="0"/>
              <a:t>Diğerleriyle ilgileniyor mu?</a:t>
            </a:r>
          </a:p>
          <a:p>
            <a:pPr>
              <a:defRPr/>
            </a:pPr>
            <a:r>
              <a:rPr lang="tr-TR" dirty="0"/>
              <a:t>Süre yetiyor mu?</a:t>
            </a:r>
          </a:p>
          <a:p>
            <a:pPr>
              <a:defRPr/>
            </a:pPr>
            <a:r>
              <a:rPr lang="tr-TR" dirty="0"/>
              <a:t>Neye ne kadar süre ayırıyor?</a:t>
            </a:r>
          </a:p>
          <a:p>
            <a:pPr marL="0" indent="0">
              <a:buFont typeface="Wingdings" pitchFamily="2" charset="2"/>
              <a:buNone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Başlık 1"/>
          <p:cNvSpPr>
            <a:spLocks noGrp="1"/>
          </p:cNvSpPr>
          <p:nvPr>
            <p:ph type="title"/>
          </p:nvPr>
        </p:nvSpPr>
        <p:spPr>
          <a:xfrm>
            <a:off x="762000" y="260350"/>
            <a:ext cx="7696200" cy="936625"/>
          </a:xfrm>
        </p:spPr>
        <p:txBody>
          <a:bodyPr/>
          <a:lstStyle/>
          <a:p>
            <a:r>
              <a:rPr lang="tr-TR" smtClean="0"/>
              <a:t>Sınav Esnasında:</a:t>
            </a:r>
          </a:p>
        </p:txBody>
      </p:sp>
      <p:sp>
        <p:nvSpPr>
          <p:cNvPr id="12291" name="İçerik Yer Tutucusu 2"/>
          <p:cNvSpPr>
            <a:spLocks noGrp="1"/>
          </p:cNvSpPr>
          <p:nvPr>
            <p:ph idx="1"/>
          </p:nvPr>
        </p:nvSpPr>
        <p:spPr>
          <a:xfrm>
            <a:off x="762000" y="1773238"/>
            <a:ext cx="7696200" cy="4170362"/>
          </a:xfrm>
        </p:spPr>
        <p:txBody>
          <a:bodyPr/>
          <a:lstStyle/>
          <a:p>
            <a:r>
              <a:rPr lang="tr-TR" smtClean="0"/>
              <a:t>Bedensel duyumları;</a:t>
            </a:r>
          </a:p>
          <a:p>
            <a:r>
              <a:rPr lang="tr-TR" smtClean="0"/>
              <a:t>• neler</a:t>
            </a:r>
          </a:p>
          <a:p>
            <a:r>
              <a:rPr lang="tr-TR" smtClean="0"/>
              <a:t>• nasıl başlıyor</a:t>
            </a:r>
          </a:p>
          <a:p>
            <a:r>
              <a:rPr lang="tr-TR" smtClean="0"/>
              <a:t>• ne anlam veriyor</a:t>
            </a:r>
          </a:p>
          <a:p>
            <a:r>
              <a:rPr lang="tr-TR" smtClean="0"/>
              <a:t>• nasıl başa çıkıyor?</a:t>
            </a:r>
          </a:p>
          <a:p>
            <a:r>
              <a:rPr lang="tr-TR" smtClean="0"/>
              <a:t>Sınavı terk ediyor mu? (ediyorsa ne zaman)</a:t>
            </a:r>
          </a:p>
          <a:p>
            <a:r>
              <a:rPr lang="tr-TR" smtClean="0"/>
              <a:t>Sınav sırasında aldığı güvenlik önlemleri?</a:t>
            </a:r>
          </a:p>
          <a:p>
            <a:endParaRPr lang="tr-T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Başlık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950913"/>
          </a:xfrm>
        </p:spPr>
        <p:txBody>
          <a:bodyPr/>
          <a:lstStyle/>
          <a:p>
            <a:r>
              <a:rPr lang="tr-TR" smtClean="0"/>
              <a:t>Sınav Sonrasında:</a:t>
            </a:r>
          </a:p>
        </p:txBody>
      </p:sp>
      <p:sp>
        <p:nvSpPr>
          <p:cNvPr id="13315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Performansını ve süreci nasıl değerlendiriyor?</a:t>
            </a:r>
          </a:p>
          <a:p>
            <a:r>
              <a:rPr lang="tr-TR" smtClean="0"/>
              <a:t>Diğerlerini nasıl değerlendiriyor?</a:t>
            </a:r>
          </a:p>
          <a:p>
            <a:r>
              <a:rPr lang="tr-TR" smtClean="0"/>
              <a:t>Nasıl değerlendirileceğini düşünüyor?</a:t>
            </a:r>
          </a:p>
          <a:p>
            <a:r>
              <a:rPr lang="tr-TR" smtClean="0"/>
              <a:t>Ailesine nasıl açıklıyor?</a:t>
            </a:r>
          </a:p>
          <a:p>
            <a:r>
              <a:rPr lang="tr-TR" smtClean="0"/>
              <a:t>Benlik imgesine katkısı ?</a:t>
            </a:r>
          </a:p>
          <a:p>
            <a:endParaRPr lang="tr-TR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pic>
        <p:nvPicPr>
          <p:cNvPr id="14339" name="İçerik Yer Tutucus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0"/>
            <a:ext cx="8208962" cy="66690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mtClean="0"/>
              <a:t>Bilişsel Davranışçı Terapi Teknikleri</a:t>
            </a:r>
          </a:p>
        </p:txBody>
      </p:sp>
      <p:pic>
        <p:nvPicPr>
          <p:cNvPr id="15363" name="İçerik Yer Tutucus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628775"/>
            <a:ext cx="8640763" cy="4314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üdyo">
  <a:themeElements>
    <a:clrScheme name="Stüdy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üdy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üdy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üdy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üdy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üdy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üdy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üdy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üdy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üdy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üdy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üdy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261</TotalTime>
  <Words>685</Words>
  <Application>Microsoft Office PowerPoint</Application>
  <PresentationFormat>Ekran Gösterisi (4:3)</PresentationFormat>
  <Paragraphs>113</Paragraphs>
  <Slides>27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9" baseType="lpstr">
      <vt:lpstr>Stüdyo</vt:lpstr>
      <vt:lpstr>Klip</vt:lpstr>
      <vt:lpstr>SINAV KAYGISI VE BAŞETME YOLLARI</vt:lpstr>
      <vt:lpstr>SINAV KAYGISI</vt:lpstr>
      <vt:lpstr>                                                           </vt:lpstr>
      <vt:lpstr>KAYGI DÜZEYİ GRAFİGİ</vt:lpstr>
      <vt:lpstr>Sınav Esnasında:</vt:lpstr>
      <vt:lpstr>Sınav Esnasında:</vt:lpstr>
      <vt:lpstr>Sınav Sonrasında:</vt:lpstr>
      <vt:lpstr>Slayt 8</vt:lpstr>
      <vt:lpstr>Bilişsel Davranışçı Terapi Teknikleri</vt:lpstr>
      <vt:lpstr>Bilişsel Davranışçı Terapi Teknikleri</vt:lpstr>
      <vt:lpstr>Slayt 11</vt:lpstr>
      <vt:lpstr>SINAV KAYGISININ BELİRTİLERİ</vt:lpstr>
      <vt:lpstr>                                                                  </vt:lpstr>
      <vt:lpstr>Slayt 14</vt:lpstr>
      <vt:lpstr>SINAV KAYGISININ NEDENLERİ</vt:lpstr>
      <vt:lpstr>                                                                     </vt:lpstr>
      <vt:lpstr>                                                                 </vt:lpstr>
      <vt:lpstr>                                                                </vt:lpstr>
      <vt:lpstr>                                                               </vt:lpstr>
      <vt:lpstr>                                                                    </vt:lpstr>
      <vt:lpstr>SINAV KAYGISI İLE BAŞETME YOLLARI</vt:lpstr>
      <vt:lpstr>   2;) Sınav Zamanına Kadar Ders Çalışma;                                                                  </vt:lpstr>
      <vt:lpstr>3;) Uyku, Dinlenme ve Beslenme</vt:lpstr>
      <vt:lpstr>4;) Düşünce ve İnançlar;</vt:lpstr>
      <vt:lpstr>5;) Doğru Nefes Alma ve Gevşeme</vt:lpstr>
      <vt:lpstr>Son Olarak;</vt:lpstr>
      <vt:lpstr>                                                                  </vt:lpstr>
    </vt:vector>
  </TitlesOfParts>
  <Company>VESTEL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SINAV KAYGISI VE BAŞETME YOLLARI</dc:title>
  <dc:creator>VESTEL</dc:creator>
  <cp:lastModifiedBy>xx</cp:lastModifiedBy>
  <cp:revision>19</cp:revision>
  <dcterms:created xsi:type="dcterms:W3CDTF">2008-03-28T09:29:45Z</dcterms:created>
  <dcterms:modified xsi:type="dcterms:W3CDTF">2017-03-02T06:40:31Z</dcterms:modified>
</cp:coreProperties>
</file>